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24"/>
  </p:notesMasterIdLst>
  <p:sldIdLst>
    <p:sldId id="285" r:id="rId5"/>
    <p:sldId id="293" r:id="rId6"/>
    <p:sldId id="294" r:id="rId7"/>
    <p:sldId id="295" r:id="rId8"/>
    <p:sldId id="296" r:id="rId9"/>
    <p:sldId id="297" r:id="rId10"/>
    <p:sldId id="298" r:id="rId11"/>
    <p:sldId id="302" r:id="rId12"/>
    <p:sldId id="299" r:id="rId13"/>
    <p:sldId id="301" r:id="rId14"/>
    <p:sldId id="303" r:id="rId15"/>
    <p:sldId id="306" r:id="rId16"/>
    <p:sldId id="307" r:id="rId17"/>
    <p:sldId id="308" r:id="rId18"/>
    <p:sldId id="311" r:id="rId19"/>
    <p:sldId id="309" r:id="rId20"/>
    <p:sldId id="310" r:id="rId21"/>
    <p:sldId id="304" r:id="rId22"/>
    <p:sldId id="30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A6AAC3-B02E-40B6-9650-A2BBA73E96D2}"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D839303D-066C-427F-904B-A4818ACB41F4}">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a:t>Government</a:t>
          </a:r>
        </a:p>
      </dgm:t>
    </dgm:pt>
    <dgm:pt modelId="{881ECAE1-105F-4E85-BC94-1D60289595BC}" type="parTrans" cxnId="{97714B13-16B0-4C08-94B6-D827AFE34D97}">
      <dgm:prSet/>
      <dgm:spPr/>
      <dgm:t>
        <a:bodyPr/>
        <a:lstStyle/>
        <a:p>
          <a:endParaRPr lang="en-US"/>
        </a:p>
      </dgm:t>
    </dgm:pt>
    <dgm:pt modelId="{5F37EA62-58CA-4774-849F-7964C1FDF96D}" type="sibTrans" cxnId="{97714B13-16B0-4C08-94B6-D827AFE34D97}">
      <dgm:prSet/>
      <dgm:spPr/>
      <dgm:t>
        <a:bodyPr/>
        <a:lstStyle/>
        <a:p>
          <a:endParaRPr lang="en-US"/>
        </a:p>
      </dgm:t>
    </dgm:pt>
    <dgm:pt modelId="{5D7BB9BC-D429-4E66-9659-F98E6D437EF7}">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dirty="0"/>
            <a:t>NDRF</a:t>
          </a:r>
        </a:p>
      </dgm:t>
    </dgm:pt>
    <dgm:pt modelId="{D302F7F5-B94F-4EA6-88A2-FFE9D90D64C4}" type="parTrans" cxnId="{1BB53987-6C7E-4691-AD48-9B6E7C0A6989}">
      <dgm:prSet/>
      <dgm:spPr/>
      <dgm:t>
        <a:bodyPr/>
        <a:lstStyle/>
        <a:p>
          <a:endParaRPr lang="en-US"/>
        </a:p>
      </dgm:t>
    </dgm:pt>
    <dgm:pt modelId="{5D943BB9-7091-4E48-9014-C4F21A6AF311}" type="sibTrans" cxnId="{1BB53987-6C7E-4691-AD48-9B6E7C0A6989}">
      <dgm:prSet/>
      <dgm:spPr/>
      <dgm:t>
        <a:bodyPr/>
        <a:lstStyle/>
        <a:p>
          <a:endParaRPr lang="en-US"/>
        </a:p>
      </dgm:t>
    </dgm:pt>
    <dgm:pt modelId="{305341A9-53FC-4967-8BA6-8DB9D1945828}">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a:t>Hospitals</a:t>
          </a:r>
        </a:p>
      </dgm:t>
    </dgm:pt>
    <dgm:pt modelId="{3BDFCAE1-C57A-4C83-AD93-F61D18A41ECF}" type="parTrans" cxnId="{68404432-F1C5-43FF-8392-D8D709E256FB}">
      <dgm:prSet/>
      <dgm:spPr/>
      <dgm:t>
        <a:bodyPr/>
        <a:lstStyle/>
        <a:p>
          <a:endParaRPr lang="en-US"/>
        </a:p>
      </dgm:t>
    </dgm:pt>
    <dgm:pt modelId="{2218469A-6F7E-4674-93E2-DC4A7F51EE4E}" type="sibTrans" cxnId="{68404432-F1C5-43FF-8392-D8D709E256FB}">
      <dgm:prSet/>
      <dgm:spPr/>
      <dgm:t>
        <a:bodyPr/>
        <a:lstStyle/>
        <a:p>
          <a:endParaRPr lang="en-US"/>
        </a:p>
      </dgm:t>
    </dgm:pt>
    <dgm:pt modelId="{82D105A5-C1E6-4026-8A4F-9FC50B057D43}">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a:t>Blood Banks</a:t>
          </a:r>
        </a:p>
      </dgm:t>
    </dgm:pt>
    <dgm:pt modelId="{5614DE45-835E-4B94-B836-A6B088ECB2E4}" type="parTrans" cxnId="{C669CA7D-336F-4D58-B90C-2D945499A478}">
      <dgm:prSet/>
      <dgm:spPr/>
      <dgm:t>
        <a:bodyPr/>
        <a:lstStyle/>
        <a:p>
          <a:endParaRPr lang="en-US"/>
        </a:p>
      </dgm:t>
    </dgm:pt>
    <dgm:pt modelId="{80F717E5-088E-4416-9FDD-06FA9CEB1B9F}" type="sibTrans" cxnId="{C669CA7D-336F-4D58-B90C-2D945499A478}">
      <dgm:prSet/>
      <dgm:spPr/>
      <dgm:t>
        <a:bodyPr/>
        <a:lstStyle/>
        <a:p>
          <a:endParaRPr lang="en-US"/>
        </a:p>
      </dgm:t>
    </dgm:pt>
    <dgm:pt modelId="{E09DDC30-276C-4A4E-AC6F-AC70402AAB1C}">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a:t>Medical Equipment Manufacturers</a:t>
          </a:r>
        </a:p>
      </dgm:t>
    </dgm:pt>
    <dgm:pt modelId="{E5EC2207-2A81-493B-9844-393E95B0433E}" type="parTrans" cxnId="{D3BC6E37-62CB-435F-BC40-03F85A6B40F8}">
      <dgm:prSet/>
      <dgm:spPr/>
      <dgm:t>
        <a:bodyPr/>
        <a:lstStyle/>
        <a:p>
          <a:endParaRPr lang="en-US"/>
        </a:p>
      </dgm:t>
    </dgm:pt>
    <dgm:pt modelId="{0D66DE9B-977B-4EB2-AA42-3330526912F6}" type="sibTrans" cxnId="{D3BC6E37-62CB-435F-BC40-03F85A6B40F8}">
      <dgm:prSet/>
      <dgm:spPr/>
      <dgm:t>
        <a:bodyPr/>
        <a:lstStyle/>
        <a:p>
          <a:endParaRPr lang="en-US"/>
        </a:p>
      </dgm:t>
    </dgm:pt>
    <dgm:pt modelId="{E2DB7EF5-AB50-4DD4-93D3-1CEF3958F298}">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a:t>Vaccine Manufacturers</a:t>
          </a:r>
        </a:p>
      </dgm:t>
    </dgm:pt>
    <dgm:pt modelId="{63CF162C-D45C-462C-89D6-00DFDD47FA8A}" type="parTrans" cxnId="{59B4A3F5-0137-4AD3-A851-58E5B09D38B6}">
      <dgm:prSet/>
      <dgm:spPr/>
      <dgm:t>
        <a:bodyPr/>
        <a:lstStyle/>
        <a:p>
          <a:endParaRPr lang="en-US"/>
        </a:p>
      </dgm:t>
    </dgm:pt>
    <dgm:pt modelId="{7CA993CD-03DC-40B1-896A-13A2FAEAA0FB}" type="sibTrans" cxnId="{59B4A3F5-0137-4AD3-A851-58E5B09D38B6}">
      <dgm:prSet/>
      <dgm:spPr/>
      <dgm:t>
        <a:bodyPr/>
        <a:lstStyle/>
        <a:p>
          <a:endParaRPr lang="en-US"/>
        </a:p>
      </dgm:t>
    </dgm:pt>
    <dgm:pt modelId="{44BAA5A4-39C5-4372-9203-9BCFC9585A37}">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a:t>Insurance</a:t>
          </a:r>
        </a:p>
      </dgm:t>
    </dgm:pt>
    <dgm:pt modelId="{D119145B-1047-4F0D-AFD9-FCD6FAD21FB3}" type="parTrans" cxnId="{BFCC6F44-E884-42CD-8038-7BC630886336}">
      <dgm:prSet/>
      <dgm:spPr/>
      <dgm:t>
        <a:bodyPr/>
        <a:lstStyle/>
        <a:p>
          <a:endParaRPr lang="en-US"/>
        </a:p>
      </dgm:t>
    </dgm:pt>
    <dgm:pt modelId="{F1373964-86D4-4059-B142-327E9E6DF830}" type="sibTrans" cxnId="{BFCC6F44-E884-42CD-8038-7BC630886336}">
      <dgm:prSet/>
      <dgm:spPr/>
      <dgm:t>
        <a:bodyPr/>
        <a:lstStyle/>
        <a:p>
          <a:endParaRPr lang="en-US"/>
        </a:p>
      </dgm:t>
    </dgm:pt>
    <dgm:pt modelId="{6F546AD3-D45A-4F08-84FB-24122ACC4507}">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a:t>Food Market Retailers</a:t>
          </a:r>
        </a:p>
      </dgm:t>
    </dgm:pt>
    <dgm:pt modelId="{5A82B552-2520-4FB2-BB3B-030CC1EC96AA}" type="parTrans" cxnId="{C27CE76B-90B3-40D6-A734-53D352BC653C}">
      <dgm:prSet/>
      <dgm:spPr/>
      <dgm:t>
        <a:bodyPr/>
        <a:lstStyle/>
        <a:p>
          <a:endParaRPr lang="en-US"/>
        </a:p>
      </dgm:t>
    </dgm:pt>
    <dgm:pt modelId="{F54397F3-20AC-4FF1-82EF-C97EEB68D72F}" type="sibTrans" cxnId="{C27CE76B-90B3-40D6-A734-53D352BC653C}">
      <dgm:prSet/>
      <dgm:spPr/>
      <dgm:t>
        <a:bodyPr/>
        <a:lstStyle/>
        <a:p>
          <a:endParaRPr lang="en-US"/>
        </a:p>
      </dgm:t>
    </dgm:pt>
    <dgm:pt modelId="{96D36A32-BFD1-4BB3-8448-B028F3F80D37}">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a:t>Clothing Retailers</a:t>
          </a:r>
        </a:p>
      </dgm:t>
    </dgm:pt>
    <dgm:pt modelId="{CFCB232E-683C-482C-BC65-D7FE8F60B33A}" type="parTrans" cxnId="{C8AA3F96-B0F2-4E45-9491-D7C441969A9D}">
      <dgm:prSet/>
      <dgm:spPr/>
      <dgm:t>
        <a:bodyPr/>
        <a:lstStyle/>
        <a:p>
          <a:endParaRPr lang="en-US"/>
        </a:p>
      </dgm:t>
    </dgm:pt>
    <dgm:pt modelId="{D3EABD69-A7EA-484A-A095-6EB4B599961B}" type="sibTrans" cxnId="{C8AA3F96-B0F2-4E45-9491-D7C441969A9D}">
      <dgm:prSet/>
      <dgm:spPr/>
      <dgm:t>
        <a:bodyPr/>
        <a:lstStyle/>
        <a:p>
          <a:endParaRPr lang="en-US"/>
        </a:p>
      </dgm:t>
    </dgm:pt>
    <dgm:pt modelId="{68FA3943-8D8C-4526-98DA-61D07887CCCC}">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a:t>Transport Agencies</a:t>
          </a:r>
        </a:p>
      </dgm:t>
    </dgm:pt>
    <dgm:pt modelId="{19E5AEF7-95DC-47BA-953F-7E9B36812C50}" type="parTrans" cxnId="{A2F0AADE-C78C-4A1C-94F8-C10F8716A7A4}">
      <dgm:prSet/>
      <dgm:spPr/>
      <dgm:t>
        <a:bodyPr/>
        <a:lstStyle/>
        <a:p>
          <a:endParaRPr lang="en-US"/>
        </a:p>
      </dgm:t>
    </dgm:pt>
    <dgm:pt modelId="{87D962E4-D924-4AAF-AB18-EEE045BF11F1}" type="sibTrans" cxnId="{A2F0AADE-C78C-4A1C-94F8-C10F8716A7A4}">
      <dgm:prSet/>
      <dgm:spPr/>
      <dgm:t>
        <a:bodyPr/>
        <a:lstStyle/>
        <a:p>
          <a:endParaRPr lang="en-US"/>
        </a:p>
      </dgm:t>
    </dgm:pt>
    <dgm:pt modelId="{CD7F833D-28D5-4D3C-AEDC-0F8C5AD3DC7A}">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a:t>NGO’s</a:t>
          </a:r>
        </a:p>
      </dgm:t>
    </dgm:pt>
    <dgm:pt modelId="{A3DD84D4-CC72-401C-8FAD-ACC3D7B53EF2}" type="parTrans" cxnId="{C9B10615-F0FE-45FC-9982-F5D4B154CB70}">
      <dgm:prSet/>
      <dgm:spPr/>
      <dgm:t>
        <a:bodyPr/>
        <a:lstStyle/>
        <a:p>
          <a:endParaRPr lang="en-US"/>
        </a:p>
      </dgm:t>
    </dgm:pt>
    <dgm:pt modelId="{B32E8FC9-3A0D-4EC2-8BD9-C0C4D2466F5F}" type="sibTrans" cxnId="{C9B10615-F0FE-45FC-9982-F5D4B154CB70}">
      <dgm:prSet/>
      <dgm:spPr/>
      <dgm:t>
        <a:bodyPr/>
        <a:lstStyle/>
        <a:p>
          <a:endParaRPr lang="en-US"/>
        </a:p>
      </dgm:t>
    </dgm:pt>
    <dgm:pt modelId="{7A479C8C-A9C0-49AC-BD04-A9C7C377022F}">
      <dgm:prSet/>
      <dgm:spPr>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dgm:spPr>
      <dgm:t>
        <a:bodyPr/>
        <a:lstStyle/>
        <a:p>
          <a:r>
            <a:rPr lang="en-US"/>
            <a:t>Fund Raisers</a:t>
          </a:r>
        </a:p>
      </dgm:t>
    </dgm:pt>
    <dgm:pt modelId="{E0005A2F-D54E-4AEC-AF2C-17DCA6AAC9A7}" type="parTrans" cxnId="{77CAA10B-6436-4137-B167-04B53E8D2879}">
      <dgm:prSet/>
      <dgm:spPr/>
      <dgm:t>
        <a:bodyPr/>
        <a:lstStyle/>
        <a:p>
          <a:endParaRPr lang="en-US"/>
        </a:p>
      </dgm:t>
    </dgm:pt>
    <dgm:pt modelId="{5D3C92FC-1265-4030-8FF7-88EF4DB25878}" type="sibTrans" cxnId="{77CAA10B-6436-4137-B167-04B53E8D2879}">
      <dgm:prSet/>
      <dgm:spPr/>
      <dgm:t>
        <a:bodyPr/>
        <a:lstStyle/>
        <a:p>
          <a:endParaRPr lang="en-US"/>
        </a:p>
      </dgm:t>
    </dgm:pt>
    <dgm:pt modelId="{9D61007E-7EE2-4703-BA49-88630F169F19}" type="pres">
      <dgm:prSet presAssocID="{E3A6AAC3-B02E-40B6-9650-A2BBA73E96D2}" presName="diagram" presStyleCnt="0">
        <dgm:presLayoutVars>
          <dgm:dir/>
          <dgm:resizeHandles val="exact"/>
        </dgm:presLayoutVars>
      </dgm:prSet>
      <dgm:spPr/>
    </dgm:pt>
    <dgm:pt modelId="{2A3E82E9-9EC8-4094-A86A-93519471C9FA}" type="pres">
      <dgm:prSet presAssocID="{D839303D-066C-427F-904B-A4818ACB41F4}" presName="node" presStyleLbl="node1" presStyleIdx="0" presStyleCnt="12">
        <dgm:presLayoutVars>
          <dgm:bulletEnabled val="1"/>
        </dgm:presLayoutVars>
      </dgm:prSet>
      <dgm:spPr/>
    </dgm:pt>
    <dgm:pt modelId="{DBBB19D0-A785-4D5D-97F9-E30FABAFDEAD}" type="pres">
      <dgm:prSet presAssocID="{5F37EA62-58CA-4774-849F-7964C1FDF96D}" presName="sibTrans" presStyleCnt="0"/>
      <dgm:spPr/>
    </dgm:pt>
    <dgm:pt modelId="{AC2713BC-FC1D-4A46-A951-4BCC990D8DDE}" type="pres">
      <dgm:prSet presAssocID="{5D7BB9BC-D429-4E66-9659-F98E6D437EF7}" presName="node" presStyleLbl="node1" presStyleIdx="1" presStyleCnt="12">
        <dgm:presLayoutVars>
          <dgm:bulletEnabled val="1"/>
        </dgm:presLayoutVars>
      </dgm:prSet>
      <dgm:spPr/>
    </dgm:pt>
    <dgm:pt modelId="{80994436-9F2F-4D1E-8665-FD3878C149AD}" type="pres">
      <dgm:prSet presAssocID="{5D943BB9-7091-4E48-9014-C4F21A6AF311}" presName="sibTrans" presStyleCnt="0"/>
      <dgm:spPr/>
    </dgm:pt>
    <dgm:pt modelId="{369C13AC-38C0-41A5-94D6-310A612EE941}" type="pres">
      <dgm:prSet presAssocID="{305341A9-53FC-4967-8BA6-8DB9D1945828}" presName="node" presStyleLbl="node1" presStyleIdx="2" presStyleCnt="12">
        <dgm:presLayoutVars>
          <dgm:bulletEnabled val="1"/>
        </dgm:presLayoutVars>
      </dgm:prSet>
      <dgm:spPr/>
    </dgm:pt>
    <dgm:pt modelId="{87DFF323-8E73-4449-8571-564953182EEA}" type="pres">
      <dgm:prSet presAssocID="{2218469A-6F7E-4674-93E2-DC4A7F51EE4E}" presName="sibTrans" presStyleCnt="0"/>
      <dgm:spPr/>
    </dgm:pt>
    <dgm:pt modelId="{24EFE188-B663-4299-9378-C7A53383A816}" type="pres">
      <dgm:prSet presAssocID="{82D105A5-C1E6-4026-8A4F-9FC50B057D43}" presName="node" presStyleLbl="node1" presStyleIdx="3" presStyleCnt="12">
        <dgm:presLayoutVars>
          <dgm:bulletEnabled val="1"/>
        </dgm:presLayoutVars>
      </dgm:prSet>
      <dgm:spPr/>
    </dgm:pt>
    <dgm:pt modelId="{1A0731DB-D6DB-44B3-B58B-8CE05A8C1CFC}" type="pres">
      <dgm:prSet presAssocID="{80F717E5-088E-4416-9FDD-06FA9CEB1B9F}" presName="sibTrans" presStyleCnt="0"/>
      <dgm:spPr/>
    </dgm:pt>
    <dgm:pt modelId="{55D9591C-926B-4355-8427-EDA2054A0234}" type="pres">
      <dgm:prSet presAssocID="{E09DDC30-276C-4A4E-AC6F-AC70402AAB1C}" presName="node" presStyleLbl="node1" presStyleIdx="4" presStyleCnt="12">
        <dgm:presLayoutVars>
          <dgm:bulletEnabled val="1"/>
        </dgm:presLayoutVars>
      </dgm:prSet>
      <dgm:spPr/>
    </dgm:pt>
    <dgm:pt modelId="{0067AAC2-1A61-4317-A463-E52B8CC3AC44}" type="pres">
      <dgm:prSet presAssocID="{0D66DE9B-977B-4EB2-AA42-3330526912F6}" presName="sibTrans" presStyleCnt="0"/>
      <dgm:spPr/>
    </dgm:pt>
    <dgm:pt modelId="{AA7D9B59-5EF0-4166-B3B7-9849AC8AEA02}" type="pres">
      <dgm:prSet presAssocID="{E2DB7EF5-AB50-4DD4-93D3-1CEF3958F298}" presName="node" presStyleLbl="node1" presStyleIdx="5" presStyleCnt="12">
        <dgm:presLayoutVars>
          <dgm:bulletEnabled val="1"/>
        </dgm:presLayoutVars>
      </dgm:prSet>
      <dgm:spPr/>
    </dgm:pt>
    <dgm:pt modelId="{EDEFFCDB-7F6A-4F89-A01A-D98433DBC6FE}" type="pres">
      <dgm:prSet presAssocID="{7CA993CD-03DC-40B1-896A-13A2FAEAA0FB}" presName="sibTrans" presStyleCnt="0"/>
      <dgm:spPr/>
    </dgm:pt>
    <dgm:pt modelId="{B37E593C-48B5-4195-B5D4-67A5E4B62DA4}" type="pres">
      <dgm:prSet presAssocID="{44BAA5A4-39C5-4372-9203-9BCFC9585A37}" presName="node" presStyleLbl="node1" presStyleIdx="6" presStyleCnt="12">
        <dgm:presLayoutVars>
          <dgm:bulletEnabled val="1"/>
        </dgm:presLayoutVars>
      </dgm:prSet>
      <dgm:spPr/>
    </dgm:pt>
    <dgm:pt modelId="{9A23ED83-CAFD-4D18-8699-DEAA650CC4EF}" type="pres">
      <dgm:prSet presAssocID="{F1373964-86D4-4059-B142-327E9E6DF830}" presName="sibTrans" presStyleCnt="0"/>
      <dgm:spPr/>
    </dgm:pt>
    <dgm:pt modelId="{C20E1F29-3009-4D93-A1D6-07B6087B363D}" type="pres">
      <dgm:prSet presAssocID="{6F546AD3-D45A-4F08-84FB-24122ACC4507}" presName="node" presStyleLbl="node1" presStyleIdx="7" presStyleCnt="12">
        <dgm:presLayoutVars>
          <dgm:bulletEnabled val="1"/>
        </dgm:presLayoutVars>
      </dgm:prSet>
      <dgm:spPr/>
    </dgm:pt>
    <dgm:pt modelId="{B807E749-2094-4687-8CD5-46869547929B}" type="pres">
      <dgm:prSet presAssocID="{F54397F3-20AC-4FF1-82EF-C97EEB68D72F}" presName="sibTrans" presStyleCnt="0"/>
      <dgm:spPr/>
    </dgm:pt>
    <dgm:pt modelId="{65DC0D76-0D59-46EC-864D-A56DF46CA07E}" type="pres">
      <dgm:prSet presAssocID="{96D36A32-BFD1-4BB3-8448-B028F3F80D37}" presName="node" presStyleLbl="node1" presStyleIdx="8" presStyleCnt="12">
        <dgm:presLayoutVars>
          <dgm:bulletEnabled val="1"/>
        </dgm:presLayoutVars>
      </dgm:prSet>
      <dgm:spPr/>
    </dgm:pt>
    <dgm:pt modelId="{73126481-705F-4615-98F3-ECD38FEC5186}" type="pres">
      <dgm:prSet presAssocID="{D3EABD69-A7EA-484A-A095-6EB4B599961B}" presName="sibTrans" presStyleCnt="0"/>
      <dgm:spPr/>
    </dgm:pt>
    <dgm:pt modelId="{31113D21-2E41-46C6-A932-C87943FD8A6A}" type="pres">
      <dgm:prSet presAssocID="{68FA3943-8D8C-4526-98DA-61D07887CCCC}" presName="node" presStyleLbl="node1" presStyleIdx="9" presStyleCnt="12">
        <dgm:presLayoutVars>
          <dgm:bulletEnabled val="1"/>
        </dgm:presLayoutVars>
      </dgm:prSet>
      <dgm:spPr/>
    </dgm:pt>
    <dgm:pt modelId="{90BAD99F-C1FB-4D21-875C-DE875F0F6953}" type="pres">
      <dgm:prSet presAssocID="{87D962E4-D924-4AAF-AB18-EEE045BF11F1}" presName="sibTrans" presStyleCnt="0"/>
      <dgm:spPr/>
    </dgm:pt>
    <dgm:pt modelId="{72A53198-AB4D-4840-8B39-C587F875CA4E}" type="pres">
      <dgm:prSet presAssocID="{CD7F833D-28D5-4D3C-AEDC-0F8C5AD3DC7A}" presName="node" presStyleLbl="node1" presStyleIdx="10" presStyleCnt="12">
        <dgm:presLayoutVars>
          <dgm:bulletEnabled val="1"/>
        </dgm:presLayoutVars>
      </dgm:prSet>
      <dgm:spPr/>
    </dgm:pt>
    <dgm:pt modelId="{586961EE-15AD-4578-A561-D2762EBD4C26}" type="pres">
      <dgm:prSet presAssocID="{B32E8FC9-3A0D-4EC2-8BD9-C0C4D2466F5F}" presName="sibTrans" presStyleCnt="0"/>
      <dgm:spPr/>
    </dgm:pt>
    <dgm:pt modelId="{D78EE40C-331A-4F9D-B7DD-DE8661A577DF}" type="pres">
      <dgm:prSet presAssocID="{7A479C8C-A9C0-49AC-BD04-A9C7C377022F}" presName="node" presStyleLbl="node1" presStyleIdx="11" presStyleCnt="12">
        <dgm:presLayoutVars>
          <dgm:bulletEnabled val="1"/>
        </dgm:presLayoutVars>
      </dgm:prSet>
      <dgm:spPr/>
    </dgm:pt>
  </dgm:ptLst>
  <dgm:cxnLst>
    <dgm:cxn modelId="{77CAA10B-6436-4137-B167-04B53E8D2879}" srcId="{E3A6AAC3-B02E-40B6-9650-A2BBA73E96D2}" destId="{7A479C8C-A9C0-49AC-BD04-A9C7C377022F}" srcOrd="11" destOrd="0" parTransId="{E0005A2F-D54E-4AEC-AF2C-17DCA6AAC9A7}" sibTransId="{5D3C92FC-1265-4030-8FF7-88EF4DB25878}"/>
    <dgm:cxn modelId="{97714B13-16B0-4C08-94B6-D827AFE34D97}" srcId="{E3A6AAC3-B02E-40B6-9650-A2BBA73E96D2}" destId="{D839303D-066C-427F-904B-A4818ACB41F4}" srcOrd="0" destOrd="0" parTransId="{881ECAE1-105F-4E85-BC94-1D60289595BC}" sibTransId="{5F37EA62-58CA-4774-849F-7964C1FDF96D}"/>
    <dgm:cxn modelId="{C9B10615-F0FE-45FC-9982-F5D4B154CB70}" srcId="{E3A6AAC3-B02E-40B6-9650-A2BBA73E96D2}" destId="{CD7F833D-28D5-4D3C-AEDC-0F8C5AD3DC7A}" srcOrd="10" destOrd="0" parTransId="{A3DD84D4-CC72-401C-8FAD-ACC3D7B53EF2}" sibTransId="{B32E8FC9-3A0D-4EC2-8BD9-C0C4D2466F5F}"/>
    <dgm:cxn modelId="{FF3D9C17-0EA7-439A-92A9-69054C2D032F}" type="presOf" srcId="{E3A6AAC3-B02E-40B6-9650-A2BBA73E96D2}" destId="{9D61007E-7EE2-4703-BA49-88630F169F19}" srcOrd="0" destOrd="0" presId="urn:microsoft.com/office/officeart/2005/8/layout/default"/>
    <dgm:cxn modelId="{E35E1F1B-3E54-4687-B332-AC961750472D}" type="presOf" srcId="{6F546AD3-D45A-4F08-84FB-24122ACC4507}" destId="{C20E1F29-3009-4D93-A1D6-07B6087B363D}" srcOrd="0" destOrd="0" presId="urn:microsoft.com/office/officeart/2005/8/layout/default"/>
    <dgm:cxn modelId="{5E239330-985D-4467-8B34-6D7A30AB396C}" type="presOf" srcId="{5D7BB9BC-D429-4E66-9659-F98E6D437EF7}" destId="{AC2713BC-FC1D-4A46-A951-4BCC990D8DDE}" srcOrd="0" destOrd="0" presId="urn:microsoft.com/office/officeart/2005/8/layout/default"/>
    <dgm:cxn modelId="{68404432-F1C5-43FF-8392-D8D709E256FB}" srcId="{E3A6AAC3-B02E-40B6-9650-A2BBA73E96D2}" destId="{305341A9-53FC-4967-8BA6-8DB9D1945828}" srcOrd="2" destOrd="0" parTransId="{3BDFCAE1-C57A-4C83-AD93-F61D18A41ECF}" sibTransId="{2218469A-6F7E-4674-93E2-DC4A7F51EE4E}"/>
    <dgm:cxn modelId="{D3BC6E37-62CB-435F-BC40-03F85A6B40F8}" srcId="{E3A6AAC3-B02E-40B6-9650-A2BBA73E96D2}" destId="{E09DDC30-276C-4A4E-AC6F-AC70402AAB1C}" srcOrd="4" destOrd="0" parTransId="{E5EC2207-2A81-493B-9844-393E95B0433E}" sibTransId="{0D66DE9B-977B-4EB2-AA42-3330526912F6}"/>
    <dgm:cxn modelId="{BFCC6F44-E884-42CD-8038-7BC630886336}" srcId="{E3A6AAC3-B02E-40B6-9650-A2BBA73E96D2}" destId="{44BAA5A4-39C5-4372-9203-9BCFC9585A37}" srcOrd="6" destOrd="0" parTransId="{D119145B-1047-4F0D-AFD9-FCD6FAD21FB3}" sibTransId="{F1373964-86D4-4059-B142-327E9E6DF830}"/>
    <dgm:cxn modelId="{C27CE76B-90B3-40D6-A734-53D352BC653C}" srcId="{E3A6AAC3-B02E-40B6-9650-A2BBA73E96D2}" destId="{6F546AD3-D45A-4F08-84FB-24122ACC4507}" srcOrd="7" destOrd="0" parTransId="{5A82B552-2520-4FB2-BB3B-030CC1EC96AA}" sibTransId="{F54397F3-20AC-4FF1-82EF-C97EEB68D72F}"/>
    <dgm:cxn modelId="{C669CA7D-336F-4D58-B90C-2D945499A478}" srcId="{E3A6AAC3-B02E-40B6-9650-A2BBA73E96D2}" destId="{82D105A5-C1E6-4026-8A4F-9FC50B057D43}" srcOrd="3" destOrd="0" parTransId="{5614DE45-835E-4B94-B836-A6B088ECB2E4}" sibTransId="{80F717E5-088E-4416-9FDD-06FA9CEB1B9F}"/>
    <dgm:cxn modelId="{A32C1180-BA59-4BF8-B3FD-8B1319A6AA59}" type="presOf" srcId="{96D36A32-BFD1-4BB3-8448-B028F3F80D37}" destId="{65DC0D76-0D59-46EC-864D-A56DF46CA07E}" srcOrd="0" destOrd="0" presId="urn:microsoft.com/office/officeart/2005/8/layout/default"/>
    <dgm:cxn modelId="{1BB53987-6C7E-4691-AD48-9B6E7C0A6989}" srcId="{E3A6AAC3-B02E-40B6-9650-A2BBA73E96D2}" destId="{5D7BB9BC-D429-4E66-9659-F98E6D437EF7}" srcOrd="1" destOrd="0" parTransId="{D302F7F5-B94F-4EA6-88A2-FFE9D90D64C4}" sibTransId="{5D943BB9-7091-4E48-9014-C4F21A6AF311}"/>
    <dgm:cxn modelId="{C8AA3F96-B0F2-4E45-9491-D7C441969A9D}" srcId="{E3A6AAC3-B02E-40B6-9650-A2BBA73E96D2}" destId="{96D36A32-BFD1-4BB3-8448-B028F3F80D37}" srcOrd="8" destOrd="0" parTransId="{CFCB232E-683C-482C-BC65-D7FE8F60B33A}" sibTransId="{D3EABD69-A7EA-484A-A095-6EB4B599961B}"/>
    <dgm:cxn modelId="{BDE8BA97-F236-46BC-8ED1-B928180AEC1A}" type="presOf" srcId="{68FA3943-8D8C-4526-98DA-61D07887CCCC}" destId="{31113D21-2E41-46C6-A932-C87943FD8A6A}" srcOrd="0" destOrd="0" presId="urn:microsoft.com/office/officeart/2005/8/layout/default"/>
    <dgm:cxn modelId="{45BC5B99-0893-4ABA-A597-4DE0CF0D5C1B}" type="presOf" srcId="{E09DDC30-276C-4A4E-AC6F-AC70402AAB1C}" destId="{55D9591C-926B-4355-8427-EDA2054A0234}" srcOrd="0" destOrd="0" presId="urn:microsoft.com/office/officeart/2005/8/layout/default"/>
    <dgm:cxn modelId="{EB04C7A5-A795-42C4-B057-480824143F77}" type="presOf" srcId="{D839303D-066C-427F-904B-A4818ACB41F4}" destId="{2A3E82E9-9EC8-4094-A86A-93519471C9FA}" srcOrd="0" destOrd="0" presId="urn:microsoft.com/office/officeart/2005/8/layout/default"/>
    <dgm:cxn modelId="{587D26B7-B4E4-4605-BD97-21CFD5DEE07B}" type="presOf" srcId="{305341A9-53FC-4967-8BA6-8DB9D1945828}" destId="{369C13AC-38C0-41A5-94D6-310A612EE941}" srcOrd="0" destOrd="0" presId="urn:microsoft.com/office/officeart/2005/8/layout/default"/>
    <dgm:cxn modelId="{DDD080C6-66C9-450C-BC7F-45C014CDA0AE}" type="presOf" srcId="{82D105A5-C1E6-4026-8A4F-9FC50B057D43}" destId="{24EFE188-B663-4299-9378-C7A53383A816}" srcOrd="0" destOrd="0" presId="urn:microsoft.com/office/officeart/2005/8/layout/default"/>
    <dgm:cxn modelId="{8A09CAC8-2A27-4FE3-9889-BE71A0E281B4}" type="presOf" srcId="{CD7F833D-28D5-4D3C-AEDC-0F8C5AD3DC7A}" destId="{72A53198-AB4D-4840-8B39-C587F875CA4E}" srcOrd="0" destOrd="0" presId="urn:microsoft.com/office/officeart/2005/8/layout/default"/>
    <dgm:cxn modelId="{8161EED0-8893-4930-B923-4FA979100E48}" type="presOf" srcId="{7A479C8C-A9C0-49AC-BD04-A9C7C377022F}" destId="{D78EE40C-331A-4F9D-B7DD-DE8661A577DF}" srcOrd="0" destOrd="0" presId="urn:microsoft.com/office/officeart/2005/8/layout/default"/>
    <dgm:cxn modelId="{A2F0AADE-C78C-4A1C-94F8-C10F8716A7A4}" srcId="{E3A6AAC3-B02E-40B6-9650-A2BBA73E96D2}" destId="{68FA3943-8D8C-4526-98DA-61D07887CCCC}" srcOrd="9" destOrd="0" parTransId="{19E5AEF7-95DC-47BA-953F-7E9B36812C50}" sibTransId="{87D962E4-D924-4AAF-AB18-EEE045BF11F1}"/>
    <dgm:cxn modelId="{9F15DAE1-5E2F-4494-A007-6D040FBC5C7E}" type="presOf" srcId="{E2DB7EF5-AB50-4DD4-93D3-1CEF3958F298}" destId="{AA7D9B59-5EF0-4166-B3B7-9849AC8AEA02}" srcOrd="0" destOrd="0" presId="urn:microsoft.com/office/officeart/2005/8/layout/default"/>
    <dgm:cxn modelId="{F1B78AE9-BE4C-4966-A1B6-A3417C06B7B5}" type="presOf" srcId="{44BAA5A4-39C5-4372-9203-9BCFC9585A37}" destId="{B37E593C-48B5-4195-B5D4-67A5E4B62DA4}" srcOrd="0" destOrd="0" presId="urn:microsoft.com/office/officeart/2005/8/layout/default"/>
    <dgm:cxn modelId="{59B4A3F5-0137-4AD3-A851-58E5B09D38B6}" srcId="{E3A6AAC3-B02E-40B6-9650-A2BBA73E96D2}" destId="{E2DB7EF5-AB50-4DD4-93D3-1CEF3958F298}" srcOrd="5" destOrd="0" parTransId="{63CF162C-D45C-462C-89D6-00DFDD47FA8A}" sibTransId="{7CA993CD-03DC-40B1-896A-13A2FAEAA0FB}"/>
    <dgm:cxn modelId="{C1144904-63A9-48C1-957E-40F68F79AFE0}" type="presParOf" srcId="{9D61007E-7EE2-4703-BA49-88630F169F19}" destId="{2A3E82E9-9EC8-4094-A86A-93519471C9FA}" srcOrd="0" destOrd="0" presId="urn:microsoft.com/office/officeart/2005/8/layout/default"/>
    <dgm:cxn modelId="{0A7063E3-451C-4DE4-AD45-3FB48E0221A9}" type="presParOf" srcId="{9D61007E-7EE2-4703-BA49-88630F169F19}" destId="{DBBB19D0-A785-4D5D-97F9-E30FABAFDEAD}" srcOrd="1" destOrd="0" presId="urn:microsoft.com/office/officeart/2005/8/layout/default"/>
    <dgm:cxn modelId="{D1771BD7-591F-4C2B-B7A2-38C1755B5FDC}" type="presParOf" srcId="{9D61007E-7EE2-4703-BA49-88630F169F19}" destId="{AC2713BC-FC1D-4A46-A951-4BCC990D8DDE}" srcOrd="2" destOrd="0" presId="urn:microsoft.com/office/officeart/2005/8/layout/default"/>
    <dgm:cxn modelId="{DE63B1D3-664D-42B4-8090-1AF963E75B18}" type="presParOf" srcId="{9D61007E-7EE2-4703-BA49-88630F169F19}" destId="{80994436-9F2F-4D1E-8665-FD3878C149AD}" srcOrd="3" destOrd="0" presId="urn:microsoft.com/office/officeart/2005/8/layout/default"/>
    <dgm:cxn modelId="{44BDE151-76DC-4B56-A204-28A176450421}" type="presParOf" srcId="{9D61007E-7EE2-4703-BA49-88630F169F19}" destId="{369C13AC-38C0-41A5-94D6-310A612EE941}" srcOrd="4" destOrd="0" presId="urn:microsoft.com/office/officeart/2005/8/layout/default"/>
    <dgm:cxn modelId="{A01F7F56-B9F7-4F87-A987-68AC207717F0}" type="presParOf" srcId="{9D61007E-7EE2-4703-BA49-88630F169F19}" destId="{87DFF323-8E73-4449-8571-564953182EEA}" srcOrd="5" destOrd="0" presId="urn:microsoft.com/office/officeart/2005/8/layout/default"/>
    <dgm:cxn modelId="{5F48794B-4071-4C9B-A27B-2A8FC98C7DC3}" type="presParOf" srcId="{9D61007E-7EE2-4703-BA49-88630F169F19}" destId="{24EFE188-B663-4299-9378-C7A53383A816}" srcOrd="6" destOrd="0" presId="urn:microsoft.com/office/officeart/2005/8/layout/default"/>
    <dgm:cxn modelId="{9901337D-4FB3-440C-B5A1-BB6589D7376C}" type="presParOf" srcId="{9D61007E-7EE2-4703-BA49-88630F169F19}" destId="{1A0731DB-D6DB-44B3-B58B-8CE05A8C1CFC}" srcOrd="7" destOrd="0" presId="urn:microsoft.com/office/officeart/2005/8/layout/default"/>
    <dgm:cxn modelId="{DA2EBAE6-CF5A-4F0C-89B8-8485C5165470}" type="presParOf" srcId="{9D61007E-7EE2-4703-BA49-88630F169F19}" destId="{55D9591C-926B-4355-8427-EDA2054A0234}" srcOrd="8" destOrd="0" presId="urn:microsoft.com/office/officeart/2005/8/layout/default"/>
    <dgm:cxn modelId="{6ED75B15-A2A1-49EC-B8A1-C04F09AE4F88}" type="presParOf" srcId="{9D61007E-7EE2-4703-BA49-88630F169F19}" destId="{0067AAC2-1A61-4317-A463-E52B8CC3AC44}" srcOrd="9" destOrd="0" presId="urn:microsoft.com/office/officeart/2005/8/layout/default"/>
    <dgm:cxn modelId="{E93E2CC4-B14E-41CC-AE4C-45AA1B7AA1D6}" type="presParOf" srcId="{9D61007E-7EE2-4703-BA49-88630F169F19}" destId="{AA7D9B59-5EF0-4166-B3B7-9849AC8AEA02}" srcOrd="10" destOrd="0" presId="urn:microsoft.com/office/officeart/2005/8/layout/default"/>
    <dgm:cxn modelId="{FA2C1414-7AE0-407D-AA7D-A5092BD88BBA}" type="presParOf" srcId="{9D61007E-7EE2-4703-BA49-88630F169F19}" destId="{EDEFFCDB-7F6A-4F89-A01A-D98433DBC6FE}" srcOrd="11" destOrd="0" presId="urn:microsoft.com/office/officeart/2005/8/layout/default"/>
    <dgm:cxn modelId="{2EE3A940-99BB-4FCB-9DDC-1427C2F6AA39}" type="presParOf" srcId="{9D61007E-7EE2-4703-BA49-88630F169F19}" destId="{B37E593C-48B5-4195-B5D4-67A5E4B62DA4}" srcOrd="12" destOrd="0" presId="urn:microsoft.com/office/officeart/2005/8/layout/default"/>
    <dgm:cxn modelId="{DF14F1C5-8EC5-4C4D-BBF5-A55EE21F3F27}" type="presParOf" srcId="{9D61007E-7EE2-4703-BA49-88630F169F19}" destId="{9A23ED83-CAFD-4D18-8699-DEAA650CC4EF}" srcOrd="13" destOrd="0" presId="urn:microsoft.com/office/officeart/2005/8/layout/default"/>
    <dgm:cxn modelId="{2E56DC4F-D13A-4F42-9597-C2E3AD4C33CF}" type="presParOf" srcId="{9D61007E-7EE2-4703-BA49-88630F169F19}" destId="{C20E1F29-3009-4D93-A1D6-07B6087B363D}" srcOrd="14" destOrd="0" presId="urn:microsoft.com/office/officeart/2005/8/layout/default"/>
    <dgm:cxn modelId="{CC8E8188-F65E-4CDD-A8BB-9534B8D09B6B}" type="presParOf" srcId="{9D61007E-7EE2-4703-BA49-88630F169F19}" destId="{B807E749-2094-4687-8CD5-46869547929B}" srcOrd="15" destOrd="0" presId="urn:microsoft.com/office/officeart/2005/8/layout/default"/>
    <dgm:cxn modelId="{9B4408A3-2E7B-40E5-AA77-400D364A511D}" type="presParOf" srcId="{9D61007E-7EE2-4703-BA49-88630F169F19}" destId="{65DC0D76-0D59-46EC-864D-A56DF46CA07E}" srcOrd="16" destOrd="0" presId="urn:microsoft.com/office/officeart/2005/8/layout/default"/>
    <dgm:cxn modelId="{3AF58556-6718-4F5A-AA80-013F4AD8D2C1}" type="presParOf" srcId="{9D61007E-7EE2-4703-BA49-88630F169F19}" destId="{73126481-705F-4615-98F3-ECD38FEC5186}" srcOrd="17" destOrd="0" presId="urn:microsoft.com/office/officeart/2005/8/layout/default"/>
    <dgm:cxn modelId="{C67489D8-6691-48A2-98CC-9EBE942E856E}" type="presParOf" srcId="{9D61007E-7EE2-4703-BA49-88630F169F19}" destId="{31113D21-2E41-46C6-A932-C87943FD8A6A}" srcOrd="18" destOrd="0" presId="urn:microsoft.com/office/officeart/2005/8/layout/default"/>
    <dgm:cxn modelId="{D6B9AB35-B16B-41B9-B56E-C1CFF55D98FA}" type="presParOf" srcId="{9D61007E-7EE2-4703-BA49-88630F169F19}" destId="{90BAD99F-C1FB-4D21-875C-DE875F0F6953}" srcOrd="19" destOrd="0" presId="urn:microsoft.com/office/officeart/2005/8/layout/default"/>
    <dgm:cxn modelId="{2F057BDF-2751-43BD-914F-C77824DC5C7E}" type="presParOf" srcId="{9D61007E-7EE2-4703-BA49-88630F169F19}" destId="{72A53198-AB4D-4840-8B39-C587F875CA4E}" srcOrd="20" destOrd="0" presId="urn:microsoft.com/office/officeart/2005/8/layout/default"/>
    <dgm:cxn modelId="{D9803A0F-AEC8-4380-BAFE-2FF64A166FC4}" type="presParOf" srcId="{9D61007E-7EE2-4703-BA49-88630F169F19}" destId="{586961EE-15AD-4578-A561-D2762EBD4C26}" srcOrd="21" destOrd="0" presId="urn:microsoft.com/office/officeart/2005/8/layout/default"/>
    <dgm:cxn modelId="{205A0A27-DFB3-4669-AA8E-12863F8577D3}" type="presParOf" srcId="{9D61007E-7EE2-4703-BA49-88630F169F19}" destId="{D78EE40C-331A-4F9D-B7DD-DE8661A577DF}"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3E82E9-9EC8-4094-A86A-93519471C9FA}">
      <dsp:nvSpPr>
        <dsp:cNvPr id="0" name=""/>
        <dsp:cNvSpPr/>
      </dsp:nvSpPr>
      <dsp:spPr>
        <a:xfrm>
          <a:off x="70145" y="2502"/>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Government</a:t>
          </a:r>
        </a:p>
      </dsp:txBody>
      <dsp:txXfrm>
        <a:off x="70145" y="2502"/>
        <a:ext cx="1826710" cy="1096026"/>
      </dsp:txXfrm>
    </dsp:sp>
    <dsp:sp modelId="{AC2713BC-FC1D-4A46-A951-4BCC990D8DDE}">
      <dsp:nvSpPr>
        <dsp:cNvPr id="0" name=""/>
        <dsp:cNvSpPr/>
      </dsp:nvSpPr>
      <dsp:spPr>
        <a:xfrm>
          <a:off x="2079527" y="2502"/>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NDRF</a:t>
          </a:r>
        </a:p>
      </dsp:txBody>
      <dsp:txXfrm>
        <a:off x="2079527" y="2502"/>
        <a:ext cx="1826710" cy="1096026"/>
      </dsp:txXfrm>
    </dsp:sp>
    <dsp:sp modelId="{369C13AC-38C0-41A5-94D6-310A612EE941}">
      <dsp:nvSpPr>
        <dsp:cNvPr id="0" name=""/>
        <dsp:cNvSpPr/>
      </dsp:nvSpPr>
      <dsp:spPr>
        <a:xfrm>
          <a:off x="4088909" y="2502"/>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Hospitals</a:t>
          </a:r>
        </a:p>
      </dsp:txBody>
      <dsp:txXfrm>
        <a:off x="4088909" y="2502"/>
        <a:ext cx="1826710" cy="1096026"/>
      </dsp:txXfrm>
    </dsp:sp>
    <dsp:sp modelId="{24EFE188-B663-4299-9378-C7A53383A816}">
      <dsp:nvSpPr>
        <dsp:cNvPr id="0" name=""/>
        <dsp:cNvSpPr/>
      </dsp:nvSpPr>
      <dsp:spPr>
        <a:xfrm>
          <a:off x="70145" y="1281200"/>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Blood Banks</a:t>
          </a:r>
        </a:p>
      </dsp:txBody>
      <dsp:txXfrm>
        <a:off x="70145" y="1281200"/>
        <a:ext cx="1826710" cy="1096026"/>
      </dsp:txXfrm>
    </dsp:sp>
    <dsp:sp modelId="{55D9591C-926B-4355-8427-EDA2054A0234}">
      <dsp:nvSpPr>
        <dsp:cNvPr id="0" name=""/>
        <dsp:cNvSpPr/>
      </dsp:nvSpPr>
      <dsp:spPr>
        <a:xfrm>
          <a:off x="2079527" y="1281200"/>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Medical Equipment Manufacturers</a:t>
          </a:r>
        </a:p>
      </dsp:txBody>
      <dsp:txXfrm>
        <a:off x="2079527" y="1281200"/>
        <a:ext cx="1826710" cy="1096026"/>
      </dsp:txXfrm>
    </dsp:sp>
    <dsp:sp modelId="{AA7D9B59-5EF0-4166-B3B7-9849AC8AEA02}">
      <dsp:nvSpPr>
        <dsp:cNvPr id="0" name=""/>
        <dsp:cNvSpPr/>
      </dsp:nvSpPr>
      <dsp:spPr>
        <a:xfrm>
          <a:off x="4088909" y="1281200"/>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Vaccine Manufacturers</a:t>
          </a:r>
        </a:p>
      </dsp:txBody>
      <dsp:txXfrm>
        <a:off x="4088909" y="1281200"/>
        <a:ext cx="1826710" cy="1096026"/>
      </dsp:txXfrm>
    </dsp:sp>
    <dsp:sp modelId="{B37E593C-48B5-4195-B5D4-67A5E4B62DA4}">
      <dsp:nvSpPr>
        <dsp:cNvPr id="0" name=""/>
        <dsp:cNvSpPr/>
      </dsp:nvSpPr>
      <dsp:spPr>
        <a:xfrm>
          <a:off x="70145" y="2559898"/>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Insurance</a:t>
          </a:r>
        </a:p>
      </dsp:txBody>
      <dsp:txXfrm>
        <a:off x="70145" y="2559898"/>
        <a:ext cx="1826710" cy="1096026"/>
      </dsp:txXfrm>
    </dsp:sp>
    <dsp:sp modelId="{C20E1F29-3009-4D93-A1D6-07B6087B363D}">
      <dsp:nvSpPr>
        <dsp:cNvPr id="0" name=""/>
        <dsp:cNvSpPr/>
      </dsp:nvSpPr>
      <dsp:spPr>
        <a:xfrm>
          <a:off x="2079527" y="2559898"/>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Food Market Retailers</a:t>
          </a:r>
        </a:p>
      </dsp:txBody>
      <dsp:txXfrm>
        <a:off x="2079527" y="2559898"/>
        <a:ext cx="1826710" cy="1096026"/>
      </dsp:txXfrm>
    </dsp:sp>
    <dsp:sp modelId="{65DC0D76-0D59-46EC-864D-A56DF46CA07E}">
      <dsp:nvSpPr>
        <dsp:cNvPr id="0" name=""/>
        <dsp:cNvSpPr/>
      </dsp:nvSpPr>
      <dsp:spPr>
        <a:xfrm>
          <a:off x="4088909" y="2559898"/>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Clothing Retailers</a:t>
          </a:r>
        </a:p>
      </dsp:txBody>
      <dsp:txXfrm>
        <a:off x="4088909" y="2559898"/>
        <a:ext cx="1826710" cy="1096026"/>
      </dsp:txXfrm>
    </dsp:sp>
    <dsp:sp modelId="{31113D21-2E41-46C6-A932-C87943FD8A6A}">
      <dsp:nvSpPr>
        <dsp:cNvPr id="0" name=""/>
        <dsp:cNvSpPr/>
      </dsp:nvSpPr>
      <dsp:spPr>
        <a:xfrm>
          <a:off x="70145" y="3838595"/>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Transport Agencies</a:t>
          </a:r>
        </a:p>
      </dsp:txBody>
      <dsp:txXfrm>
        <a:off x="70145" y="3838595"/>
        <a:ext cx="1826710" cy="1096026"/>
      </dsp:txXfrm>
    </dsp:sp>
    <dsp:sp modelId="{72A53198-AB4D-4840-8B39-C587F875CA4E}">
      <dsp:nvSpPr>
        <dsp:cNvPr id="0" name=""/>
        <dsp:cNvSpPr/>
      </dsp:nvSpPr>
      <dsp:spPr>
        <a:xfrm>
          <a:off x="2079527" y="3838595"/>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NGO’s</a:t>
          </a:r>
        </a:p>
      </dsp:txBody>
      <dsp:txXfrm>
        <a:off x="2079527" y="3838595"/>
        <a:ext cx="1826710" cy="1096026"/>
      </dsp:txXfrm>
    </dsp:sp>
    <dsp:sp modelId="{D78EE40C-331A-4F9D-B7DD-DE8661A577DF}">
      <dsp:nvSpPr>
        <dsp:cNvPr id="0" name=""/>
        <dsp:cNvSpPr/>
      </dsp:nvSpPr>
      <dsp:spPr>
        <a:xfrm>
          <a:off x="4088909" y="3838595"/>
          <a:ext cx="1826710" cy="1096026"/>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Fund Raisers</a:t>
          </a:r>
        </a:p>
      </dsp:txBody>
      <dsp:txXfrm>
        <a:off x="4088909" y="3838595"/>
        <a:ext cx="1826710" cy="109602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5/1/2022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24E39389-D342-42C9-A280-8ADE336DA885}" type="datetime1">
              <a:rPr lang="en-US" smtClean="0"/>
              <a:t>5/1/2022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B5ED82-9221-4209-9FC6-897FECC94D85}" type="datetime1">
              <a:rPr lang="en-US" smtClean="0"/>
              <a:t>5/1/2022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695C5F-8991-4788-8021-97F7E97CAA77}" type="datetime1">
              <a:rPr lang="en-US" smtClean="0"/>
              <a:t>5/1/2022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80732C-99B6-468D-8E86-54127C661C29}" type="datetime1">
              <a:rPr lang="en-US" smtClean="0"/>
              <a:t>5/1/2022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6096AA6-1553-455E-A701-5DB89675312A}" type="datetime1">
              <a:rPr lang="en-US" smtClean="0"/>
              <a:t>5/1/2022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2A427D05-0AAA-4191-8602-39A011BE220C}" type="datetime1">
              <a:rPr lang="en-US" smtClean="0"/>
              <a:t>5/1/2022</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669B8012-90E5-4BF2-B13D-6DEC2EE5E086}" type="datetime1">
              <a:rPr lang="en-US" smtClean="0"/>
              <a:t>5/1/2022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562E2D-C320-4C5E-98F1-D60DBA71A352}" type="datetime1">
              <a:rPr lang="en-US" smtClean="0"/>
              <a:t>5/1/2022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06C99D-E4E2-4DDF-8629-131208CB18B0}" type="datetime1">
              <a:rPr lang="en-US" smtClean="0"/>
              <a:t>5/1/2022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B420CF4-5FC9-46F3-B596-BE1F927BA2F1}" type="datetime1">
              <a:rPr lang="en-US" smtClean="0"/>
              <a:t>5/1/2022</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F1ABFC0-89FE-4355-9E74-11DC57FEA97E}" type="datetime1">
              <a:rPr lang="en-US" smtClean="0"/>
              <a:t>5/1/2022</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5/1/2022</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600200" y="2383536"/>
            <a:ext cx="8991600" cy="1645920"/>
          </a:xfrm>
          <a:solidFill>
            <a:schemeClr val="bg1">
              <a:alpha val="60000"/>
            </a:schemeClr>
          </a:solidFill>
          <a:ln w="38100" cap="sq">
            <a:solidFill>
              <a:schemeClr val="tx1"/>
            </a:solidFill>
            <a:miter lim="800000"/>
          </a:ln>
        </p:spPr>
        <p:txBody>
          <a:bodyPr anchor="ctr">
            <a:normAutofit/>
          </a:bodyPr>
          <a:lstStyle/>
          <a:p>
            <a:r>
              <a:rPr lang="en-US" dirty="0">
                <a:solidFill>
                  <a:schemeClr val="tx1"/>
                </a:solidFill>
              </a:rPr>
              <a:t>INVENTORY MANAGEMENT system</a:t>
            </a:r>
          </a:p>
        </p:txBody>
      </p:sp>
      <p:sp>
        <p:nvSpPr>
          <p:cNvPr id="3" name="Subtitle 2">
            <a:extLst>
              <a:ext uri="{FF2B5EF4-FFF2-40B4-BE49-F238E27FC236}">
                <a16:creationId xmlns:a16="http://schemas.microsoft.com/office/drawing/2014/main" id="{74B4D8F8-4E82-4BDB-B682-C4008F4B24EF}"/>
              </a:ext>
            </a:extLst>
          </p:cNvPr>
          <p:cNvSpPr>
            <a:spLocks noGrp="1"/>
          </p:cNvSpPr>
          <p:nvPr>
            <p:ph type="subTitle" idx="1"/>
          </p:nvPr>
        </p:nvSpPr>
        <p:spPr>
          <a:xfrm>
            <a:off x="1931797" y="4474464"/>
            <a:ext cx="8328406" cy="1239894"/>
          </a:xfrm>
        </p:spPr>
        <p:txBody>
          <a:bodyPr>
            <a:normAutofit lnSpcReduction="10000"/>
          </a:bodyPr>
          <a:lstStyle/>
          <a:p>
            <a:r>
              <a:rPr lang="en-US" dirty="0">
                <a:solidFill>
                  <a:srgbClr val="FFFFFF"/>
                </a:solidFill>
              </a:rPr>
              <a:t>INFO 5100 – APPLICATION ENGINEERING AND DEVELOPMENT</a:t>
            </a:r>
          </a:p>
          <a:p>
            <a:r>
              <a:rPr lang="en-US" dirty="0">
                <a:solidFill>
                  <a:srgbClr val="FFFFFF"/>
                </a:solidFill>
              </a:rPr>
              <a:t>FINAL PROJECT </a:t>
            </a:r>
          </a:p>
          <a:p>
            <a:r>
              <a:rPr lang="en-US" dirty="0">
                <a:solidFill>
                  <a:srgbClr val="FFFFFF"/>
                </a:solidFill>
              </a:rPr>
              <a:t>05</a:t>
            </a:r>
            <a:r>
              <a:rPr lang="en-US" baseline="30000" dirty="0">
                <a:solidFill>
                  <a:srgbClr val="FFFFFF"/>
                </a:solidFill>
              </a:rPr>
              <a:t>th</a:t>
            </a:r>
            <a:r>
              <a:rPr lang="en-US" dirty="0">
                <a:solidFill>
                  <a:srgbClr val="FFFFFF"/>
                </a:solidFill>
              </a:rPr>
              <a:t> MAY, 2022</a:t>
            </a:r>
          </a:p>
        </p:txBody>
      </p:sp>
    </p:spTree>
    <p:extLst>
      <p:ext uri="{BB962C8B-B14F-4D97-AF65-F5344CB8AC3E}">
        <p14:creationId xmlns:p14="http://schemas.microsoft.com/office/powerpoint/2010/main" val="2401068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atellite view of the Earth">
            <a:extLst>
              <a:ext uri="{FF2B5EF4-FFF2-40B4-BE49-F238E27FC236}">
                <a16:creationId xmlns:a16="http://schemas.microsoft.com/office/drawing/2014/main" id="{0673BFC2-D182-6F81-6D17-31A3F716CCDA}"/>
              </a:ext>
            </a:extLst>
          </p:cNvPr>
          <p:cNvPicPr>
            <a:picLocks noChangeAspect="1"/>
          </p:cNvPicPr>
          <p:nvPr/>
        </p:nvPicPr>
        <p:blipFill rotWithShape="1">
          <a:blip r:embed="rId2">
            <a:alphaModFix amt="40000"/>
          </a:blip>
          <a:srcRect b="6250"/>
          <a:stretch/>
        </p:blipFill>
        <p:spPr>
          <a:xfrm>
            <a:off x="20" y="10"/>
            <a:ext cx="12191980" cy="6857990"/>
          </a:xfrm>
          <a:prstGeom prst="rect">
            <a:avLst/>
          </a:prstGeom>
          <a:solidFill>
            <a:schemeClr val="tx1"/>
          </a:solidFill>
        </p:spPr>
      </p:pic>
      <p:sp>
        <p:nvSpPr>
          <p:cNvPr id="6" name="Title 5">
            <a:extLst>
              <a:ext uri="{FF2B5EF4-FFF2-40B4-BE49-F238E27FC236}">
                <a16:creationId xmlns:a16="http://schemas.microsoft.com/office/drawing/2014/main" id="{C2FBE3E1-B832-8228-F0BB-B884A0B86FCA}"/>
              </a:ext>
            </a:extLst>
          </p:cNvPr>
          <p:cNvSpPr>
            <a:spLocks noGrp="1"/>
          </p:cNvSpPr>
          <p:nvPr>
            <p:ph type="title"/>
          </p:nvPr>
        </p:nvSpPr>
        <p:spPr>
          <a:xfrm>
            <a:off x="2231136" y="596392"/>
            <a:ext cx="7729728" cy="1188720"/>
          </a:xfrm>
          <a:noFill/>
          <a:ln>
            <a:solidFill>
              <a:schemeClr val="bg1"/>
            </a:solidFill>
          </a:ln>
        </p:spPr>
        <p:txBody>
          <a:bodyPr/>
          <a:lstStyle/>
          <a:p>
            <a:r>
              <a:rPr lang="en-US" dirty="0">
                <a:solidFill>
                  <a:schemeClr val="bg1"/>
                </a:solidFill>
              </a:rPr>
              <a:t>USER ROLES</a:t>
            </a:r>
          </a:p>
        </p:txBody>
      </p:sp>
      <p:graphicFrame>
        <p:nvGraphicFramePr>
          <p:cNvPr id="16" name="Table 4">
            <a:extLst>
              <a:ext uri="{FF2B5EF4-FFF2-40B4-BE49-F238E27FC236}">
                <a16:creationId xmlns:a16="http://schemas.microsoft.com/office/drawing/2014/main" id="{4C258EBF-7A0C-5371-CAC0-19EE53CE9211}"/>
              </a:ext>
            </a:extLst>
          </p:cNvPr>
          <p:cNvGraphicFramePr>
            <a:graphicFrameLocks noGrp="1"/>
          </p:cNvGraphicFramePr>
          <p:nvPr>
            <p:extLst>
              <p:ext uri="{D42A27DB-BD31-4B8C-83A1-F6EECF244321}">
                <p14:modId xmlns:p14="http://schemas.microsoft.com/office/powerpoint/2010/main" val="2150064982"/>
              </p:ext>
            </p:extLst>
          </p:nvPr>
        </p:nvGraphicFramePr>
        <p:xfrm>
          <a:off x="3045460" y="2313433"/>
          <a:ext cx="6101080" cy="3930516"/>
        </p:xfrm>
        <a:graphic>
          <a:graphicData uri="http://schemas.openxmlformats.org/drawingml/2006/table">
            <a:tbl>
              <a:tblPr firstRow="1" bandRow="1">
                <a:tableStyleId>{21E4AEA4-8DFA-4A89-87EB-49C32662AFE0}</a:tableStyleId>
              </a:tblPr>
              <a:tblGrid>
                <a:gridCol w="3050540">
                  <a:extLst>
                    <a:ext uri="{9D8B030D-6E8A-4147-A177-3AD203B41FA5}">
                      <a16:colId xmlns:a16="http://schemas.microsoft.com/office/drawing/2014/main" val="2967610847"/>
                    </a:ext>
                  </a:extLst>
                </a:gridCol>
                <a:gridCol w="3050540">
                  <a:extLst>
                    <a:ext uri="{9D8B030D-6E8A-4147-A177-3AD203B41FA5}">
                      <a16:colId xmlns:a16="http://schemas.microsoft.com/office/drawing/2014/main" val="2969464648"/>
                    </a:ext>
                  </a:extLst>
                </a:gridCol>
              </a:tblGrid>
              <a:tr h="302143">
                <a:tc>
                  <a:txBody>
                    <a:bodyPr/>
                    <a:lstStyle/>
                    <a:p>
                      <a:pPr algn="ctr"/>
                      <a:r>
                        <a:rPr lang="en-US" sz="1400" dirty="0"/>
                        <a:t>USER ROLE  TYPE</a:t>
                      </a:r>
                    </a:p>
                  </a:txBody>
                  <a:tcPr/>
                </a:tc>
                <a:tc>
                  <a:txBody>
                    <a:bodyPr/>
                    <a:lstStyle/>
                    <a:p>
                      <a:pPr algn="ctr"/>
                      <a:r>
                        <a:rPr lang="en-US" sz="1400" dirty="0"/>
                        <a:t>USER ROLE NAME</a:t>
                      </a:r>
                    </a:p>
                  </a:txBody>
                  <a:tcPr/>
                </a:tc>
                <a:extLst>
                  <a:ext uri="{0D108BD9-81ED-4DB2-BD59-A6C34878D82A}">
                    <a16:rowId xmlns:a16="http://schemas.microsoft.com/office/drawing/2014/main" val="3170438298"/>
                  </a:ext>
                </a:extLst>
              </a:tr>
              <a:tr h="302143">
                <a:tc>
                  <a:txBody>
                    <a:bodyPr/>
                    <a:lstStyle/>
                    <a:p>
                      <a:pPr algn="ctr" fontAlgn="b"/>
                      <a:r>
                        <a:rPr lang="en-US" sz="1400" b="0" u="none" strike="noStrike" dirty="0">
                          <a:solidFill>
                            <a:srgbClr val="000000"/>
                          </a:solidFill>
                          <a:effectLst/>
                        </a:rPr>
                        <a:t>Admin Login</a:t>
                      </a:r>
                      <a:endParaRPr lang="en-US" sz="14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dirty="0">
                          <a:solidFill>
                            <a:srgbClr val="000000"/>
                          </a:solidFill>
                          <a:effectLst/>
                        </a:rPr>
                        <a:t>Admin</a:t>
                      </a:r>
                      <a:endParaRPr lang="en-US" sz="14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18600590"/>
                  </a:ext>
                </a:extLst>
              </a:tr>
              <a:tr h="302143">
                <a:tc>
                  <a:txBody>
                    <a:bodyPr/>
                    <a:lstStyle/>
                    <a:p>
                      <a:pPr algn="ctr" fontAlgn="b"/>
                      <a:r>
                        <a:rPr lang="en-US" sz="1400" b="0" u="none" strike="noStrike" dirty="0">
                          <a:solidFill>
                            <a:srgbClr val="000000"/>
                          </a:solidFill>
                          <a:effectLst/>
                        </a:rPr>
                        <a:t>Food Market</a:t>
                      </a:r>
                      <a:endParaRPr lang="en-US" sz="14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a:solidFill>
                            <a:srgbClr val="000000"/>
                          </a:solidFill>
                          <a:effectLst/>
                        </a:rPr>
                        <a:t>Food_user</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644350920"/>
                  </a:ext>
                </a:extLst>
              </a:tr>
              <a:tr h="302143">
                <a:tc>
                  <a:txBody>
                    <a:bodyPr/>
                    <a:lstStyle/>
                    <a:p>
                      <a:pPr algn="ctr" fontAlgn="b"/>
                      <a:r>
                        <a:rPr lang="en-US" sz="1400" b="0" u="none" strike="noStrike">
                          <a:solidFill>
                            <a:srgbClr val="000000"/>
                          </a:solidFill>
                          <a:effectLst/>
                        </a:rPr>
                        <a:t>Clothing</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a:solidFill>
                            <a:srgbClr val="000000"/>
                          </a:solidFill>
                          <a:effectLst/>
                        </a:rPr>
                        <a:t>Clothing_user</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702325171"/>
                  </a:ext>
                </a:extLst>
              </a:tr>
              <a:tr h="302143">
                <a:tc>
                  <a:txBody>
                    <a:bodyPr/>
                    <a:lstStyle/>
                    <a:p>
                      <a:pPr algn="ctr" fontAlgn="b"/>
                      <a:r>
                        <a:rPr lang="en-US" sz="1400" b="0" u="none" strike="noStrike">
                          <a:solidFill>
                            <a:srgbClr val="000000"/>
                          </a:solidFill>
                          <a:effectLst/>
                        </a:rPr>
                        <a:t>Transport</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a:solidFill>
                            <a:srgbClr val="000000"/>
                          </a:solidFill>
                          <a:effectLst/>
                        </a:rPr>
                        <a:t>Transport_user</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004445609"/>
                  </a:ext>
                </a:extLst>
              </a:tr>
              <a:tr h="302143">
                <a:tc>
                  <a:txBody>
                    <a:bodyPr/>
                    <a:lstStyle/>
                    <a:p>
                      <a:pPr algn="ctr" fontAlgn="b"/>
                      <a:r>
                        <a:rPr lang="en-US" sz="1400" b="0" u="none" strike="noStrike" dirty="0">
                          <a:solidFill>
                            <a:srgbClr val="000000"/>
                          </a:solidFill>
                          <a:effectLst/>
                        </a:rPr>
                        <a:t>NGO</a:t>
                      </a:r>
                      <a:endParaRPr lang="en-US" sz="14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a:solidFill>
                            <a:srgbClr val="000000"/>
                          </a:solidFill>
                          <a:effectLst/>
                        </a:rPr>
                        <a:t>NGO_user</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03582920"/>
                  </a:ext>
                </a:extLst>
              </a:tr>
              <a:tr h="302143">
                <a:tc>
                  <a:txBody>
                    <a:bodyPr/>
                    <a:lstStyle/>
                    <a:p>
                      <a:pPr algn="ctr" fontAlgn="b"/>
                      <a:r>
                        <a:rPr lang="en-US" sz="1400" b="0" u="none" strike="noStrike" dirty="0">
                          <a:solidFill>
                            <a:srgbClr val="000000"/>
                          </a:solidFill>
                          <a:effectLst/>
                        </a:rPr>
                        <a:t>Government</a:t>
                      </a:r>
                      <a:endParaRPr lang="en-US" sz="14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dirty="0" err="1">
                          <a:solidFill>
                            <a:srgbClr val="000000"/>
                          </a:solidFill>
                          <a:effectLst/>
                        </a:rPr>
                        <a:t>Govt_user</a:t>
                      </a:r>
                      <a:endParaRPr lang="en-US" sz="14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707236508"/>
                  </a:ext>
                </a:extLst>
              </a:tr>
              <a:tr h="302143">
                <a:tc>
                  <a:txBody>
                    <a:bodyPr/>
                    <a:lstStyle/>
                    <a:p>
                      <a:pPr algn="ctr" fontAlgn="b"/>
                      <a:r>
                        <a:rPr lang="en-US" sz="1400" b="0" u="none" strike="noStrike">
                          <a:solidFill>
                            <a:srgbClr val="000000"/>
                          </a:solidFill>
                          <a:effectLst/>
                        </a:rPr>
                        <a:t>NDRF</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a:solidFill>
                            <a:srgbClr val="000000"/>
                          </a:solidFill>
                          <a:effectLst/>
                        </a:rPr>
                        <a:t>NDRF_user</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984476558"/>
                  </a:ext>
                </a:extLst>
              </a:tr>
              <a:tr h="302143">
                <a:tc>
                  <a:txBody>
                    <a:bodyPr/>
                    <a:lstStyle/>
                    <a:p>
                      <a:pPr algn="ctr" fontAlgn="b"/>
                      <a:r>
                        <a:rPr lang="en-US" sz="1400" b="0" u="none" strike="noStrike">
                          <a:solidFill>
                            <a:srgbClr val="000000"/>
                          </a:solidFill>
                          <a:effectLst/>
                        </a:rPr>
                        <a:t>Hospitals</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a:solidFill>
                            <a:srgbClr val="000000"/>
                          </a:solidFill>
                          <a:effectLst/>
                        </a:rPr>
                        <a:t>Hospital_user</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590576278"/>
                  </a:ext>
                </a:extLst>
              </a:tr>
              <a:tr h="302143">
                <a:tc>
                  <a:txBody>
                    <a:bodyPr/>
                    <a:lstStyle/>
                    <a:p>
                      <a:pPr algn="ctr" fontAlgn="b"/>
                      <a:r>
                        <a:rPr lang="en-US" sz="1400" b="0" u="none" strike="noStrike">
                          <a:solidFill>
                            <a:srgbClr val="000000"/>
                          </a:solidFill>
                          <a:effectLst/>
                        </a:rPr>
                        <a:t>Vaccine Manufacturer</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a:solidFill>
                            <a:srgbClr val="000000"/>
                          </a:solidFill>
                          <a:effectLst/>
                        </a:rPr>
                        <a:t>VM_user</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058991"/>
                  </a:ext>
                </a:extLst>
              </a:tr>
              <a:tr h="302143">
                <a:tc>
                  <a:txBody>
                    <a:bodyPr/>
                    <a:lstStyle/>
                    <a:p>
                      <a:pPr algn="ctr" fontAlgn="b"/>
                      <a:r>
                        <a:rPr lang="en-US" sz="1400" b="0" u="none" strike="noStrike">
                          <a:solidFill>
                            <a:srgbClr val="000000"/>
                          </a:solidFill>
                          <a:effectLst/>
                        </a:rPr>
                        <a:t>Medical Equipment</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a:solidFill>
                            <a:srgbClr val="000000"/>
                          </a:solidFill>
                          <a:effectLst/>
                        </a:rPr>
                        <a:t>ME_user</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909980420"/>
                  </a:ext>
                </a:extLst>
              </a:tr>
              <a:tr h="302143">
                <a:tc>
                  <a:txBody>
                    <a:bodyPr/>
                    <a:lstStyle/>
                    <a:p>
                      <a:pPr algn="ctr" fontAlgn="b"/>
                      <a:r>
                        <a:rPr lang="en-US" sz="1400" b="0" u="none" strike="noStrike">
                          <a:solidFill>
                            <a:srgbClr val="000000"/>
                          </a:solidFill>
                          <a:effectLst/>
                        </a:rPr>
                        <a:t>Fund Raiser</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a:solidFill>
                            <a:srgbClr val="000000"/>
                          </a:solidFill>
                          <a:effectLst/>
                        </a:rPr>
                        <a:t>FR_user</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13658323"/>
                  </a:ext>
                </a:extLst>
              </a:tr>
              <a:tr h="302143">
                <a:tc>
                  <a:txBody>
                    <a:bodyPr/>
                    <a:lstStyle/>
                    <a:p>
                      <a:pPr algn="ctr" fontAlgn="b"/>
                      <a:r>
                        <a:rPr lang="en-US" sz="1400" b="0" u="none" strike="noStrike" dirty="0">
                          <a:solidFill>
                            <a:srgbClr val="000000"/>
                          </a:solidFill>
                          <a:effectLst/>
                        </a:rPr>
                        <a:t>Blood Bank</a:t>
                      </a:r>
                      <a:endParaRPr lang="en-US" sz="14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b"/>
                      <a:r>
                        <a:rPr lang="en-US" sz="1400" b="0" u="none" strike="noStrike" dirty="0" err="1">
                          <a:solidFill>
                            <a:srgbClr val="000000"/>
                          </a:solidFill>
                          <a:effectLst/>
                        </a:rPr>
                        <a:t>BB_user</a:t>
                      </a:r>
                      <a:endParaRPr lang="en-US" sz="14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475752554"/>
                  </a:ext>
                </a:extLst>
              </a:tr>
            </a:tbl>
          </a:graphicData>
        </a:graphic>
      </p:graphicFrame>
    </p:spTree>
    <p:extLst>
      <p:ext uri="{BB962C8B-B14F-4D97-AF65-F5344CB8AC3E}">
        <p14:creationId xmlns:p14="http://schemas.microsoft.com/office/powerpoint/2010/main" val="227233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1B73BAA6-D77D-2D30-85E9-CAF4CAEDDA7C}"/>
              </a:ext>
            </a:extLst>
          </p:cNvPr>
          <p:cNvPicPr>
            <a:picLocks noChangeAspect="1"/>
          </p:cNvPicPr>
          <p:nvPr/>
        </p:nvPicPr>
        <p:blipFill rotWithShape="1">
          <a:blip r:embed="rId2">
            <a:alphaModFix amt="40000"/>
          </a:blip>
          <a:srcRect b="6250"/>
          <a:stretch/>
        </p:blipFill>
        <p:spPr>
          <a:xfrm>
            <a:off x="20" y="10"/>
            <a:ext cx="12191980" cy="6857990"/>
          </a:xfrm>
          <a:prstGeom prst="rect">
            <a:avLst/>
          </a:prstGeom>
          <a:solidFill>
            <a:schemeClr val="tx1"/>
          </a:solidFill>
        </p:spPr>
      </p:pic>
      <p:sp>
        <p:nvSpPr>
          <p:cNvPr id="2" name="Title 1">
            <a:extLst>
              <a:ext uri="{FF2B5EF4-FFF2-40B4-BE49-F238E27FC236}">
                <a16:creationId xmlns:a16="http://schemas.microsoft.com/office/drawing/2014/main" id="{27214708-95E4-94CD-3457-943E9D180DEE}"/>
              </a:ext>
            </a:extLst>
          </p:cNvPr>
          <p:cNvSpPr>
            <a:spLocks noGrp="1"/>
          </p:cNvSpPr>
          <p:nvPr>
            <p:ph type="title"/>
          </p:nvPr>
        </p:nvSpPr>
        <p:spPr>
          <a:noFill/>
          <a:ln>
            <a:solidFill>
              <a:schemeClr val="bg1"/>
            </a:solidFill>
          </a:ln>
        </p:spPr>
        <p:txBody>
          <a:bodyPr/>
          <a:lstStyle/>
          <a:p>
            <a:r>
              <a:rPr lang="en-US" dirty="0">
                <a:solidFill>
                  <a:schemeClr val="bg1"/>
                </a:solidFill>
              </a:rPr>
              <a:t>USER ROLES</a:t>
            </a:r>
          </a:p>
        </p:txBody>
      </p:sp>
      <p:sp>
        <p:nvSpPr>
          <p:cNvPr id="3" name="Content Placeholder 2">
            <a:extLst>
              <a:ext uri="{FF2B5EF4-FFF2-40B4-BE49-F238E27FC236}">
                <a16:creationId xmlns:a16="http://schemas.microsoft.com/office/drawing/2014/main" id="{DAC726BF-3E06-E443-5FD0-51D6FFB3B999}"/>
              </a:ext>
            </a:extLst>
          </p:cNvPr>
          <p:cNvSpPr>
            <a:spLocks noGrp="1"/>
          </p:cNvSpPr>
          <p:nvPr>
            <p:ph idx="1"/>
          </p:nvPr>
        </p:nvSpPr>
        <p:spPr>
          <a:xfrm>
            <a:off x="800100" y="2638044"/>
            <a:ext cx="10680700" cy="3635756"/>
          </a:xfrm>
        </p:spPr>
        <p:txBody>
          <a:bodyPr/>
          <a:lstStyle/>
          <a:p>
            <a:r>
              <a:rPr lang="en-US" dirty="0">
                <a:solidFill>
                  <a:schemeClr val="bg1"/>
                </a:solidFill>
                <a:latin typeface="Calibri" panose="020F0502020204030204" pitchFamily="34" charset="0"/>
                <a:cs typeface="Calibri" panose="020F0502020204030204" pitchFamily="34" charset="0"/>
              </a:rPr>
              <a:t>The Admin user has the ability to create new users, as well as approve or reject requests from organizations.</a:t>
            </a:r>
          </a:p>
          <a:p>
            <a:r>
              <a:rPr lang="en-US" dirty="0">
                <a:solidFill>
                  <a:schemeClr val="bg1"/>
                </a:solidFill>
                <a:latin typeface="Calibri" panose="020F0502020204030204" pitchFamily="34" charset="0"/>
                <a:cs typeface="Calibri" panose="020F0502020204030204" pitchFamily="34" charset="0"/>
              </a:rPr>
              <a:t>When a crisis or pandemic is reported, a government/NGO user can make a request for other organizations.</a:t>
            </a:r>
          </a:p>
          <a:p>
            <a:r>
              <a:rPr lang="en-US" dirty="0">
                <a:solidFill>
                  <a:schemeClr val="bg1"/>
                </a:solidFill>
                <a:latin typeface="Calibri" panose="020F0502020204030204" pitchFamily="34" charset="0"/>
                <a:cs typeface="Calibri" panose="020F0502020204030204" pitchFamily="34" charset="0"/>
              </a:rPr>
              <a:t>The portal provides role-based access to all organizations.</a:t>
            </a:r>
          </a:p>
          <a:p>
            <a:r>
              <a:rPr lang="en-US" dirty="0">
                <a:solidFill>
                  <a:schemeClr val="bg1"/>
                </a:solidFill>
                <a:latin typeface="Calibri" panose="020F0502020204030204" pitchFamily="34" charset="0"/>
                <a:cs typeface="Calibri" panose="020F0502020204030204" pitchFamily="34" charset="0"/>
              </a:rPr>
              <a:t>Each organization can use their login credentials to manage requests, change inventory availability, and make and submit requests for assistance to other organizations.</a:t>
            </a:r>
          </a:p>
        </p:txBody>
      </p:sp>
    </p:spTree>
    <p:extLst>
      <p:ext uri="{BB962C8B-B14F-4D97-AF65-F5344CB8AC3E}">
        <p14:creationId xmlns:p14="http://schemas.microsoft.com/office/powerpoint/2010/main" val="5440466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0C44F034-0748-A235-E0B6-3096F20EEB54}"/>
              </a:ext>
            </a:extLst>
          </p:cNvPr>
          <p:cNvPicPr>
            <a:picLocks noChangeAspect="1"/>
          </p:cNvPicPr>
          <p:nvPr/>
        </p:nvPicPr>
        <p:blipFill rotWithShape="1">
          <a:blip r:embed="rId2">
            <a:alphaModFix amt="40000"/>
          </a:blip>
          <a:srcRect b="6250"/>
          <a:stretch/>
        </p:blipFill>
        <p:spPr>
          <a:xfrm>
            <a:off x="20" y="10"/>
            <a:ext cx="12191980" cy="6857990"/>
          </a:xfrm>
          <a:prstGeom prst="rect">
            <a:avLst/>
          </a:prstGeom>
          <a:solidFill>
            <a:schemeClr val="tx1"/>
          </a:solidFill>
        </p:spPr>
      </p:pic>
      <p:sp>
        <p:nvSpPr>
          <p:cNvPr id="2" name="Title 1">
            <a:extLst>
              <a:ext uri="{FF2B5EF4-FFF2-40B4-BE49-F238E27FC236}">
                <a16:creationId xmlns:a16="http://schemas.microsoft.com/office/drawing/2014/main" id="{3B4398B5-0F5F-2C09-C2D6-260EF6CFA040}"/>
              </a:ext>
            </a:extLst>
          </p:cNvPr>
          <p:cNvSpPr>
            <a:spLocks noGrp="1"/>
          </p:cNvSpPr>
          <p:nvPr>
            <p:ph type="title"/>
          </p:nvPr>
        </p:nvSpPr>
        <p:spPr>
          <a:xfrm>
            <a:off x="2231136" y="964692"/>
            <a:ext cx="7729728" cy="1188720"/>
          </a:xfrm>
          <a:noFill/>
          <a:ln>
            <a:solidFill>
              <a:schemeClr val="bg1"/>
            </a:solidFill>
          </a:ln>
        </p:spPr>
        <p:txBody>
          <a:bodyPr>
            <a:normAutofit/>
          </a:bodyPr>
          <a:lstStyle/>
          <a:p>
            <a:r>
              <a:rPr lang="en-US" dirty="0">
                <a:solidFill>
                  <a:schemeClr val="accent2">
                    <a:lumMod val="20000"/>
                    <a:lumOff val="80000"/>
                  </a:schemeClr>
                </a:solidFill>
              </a:rPr>
              <a:t>UI SCREENS</a:t>
            </a:r>
          </a:p>
        </p:txBody>
      </p:sp>
      <p:sp>
        <p:nvSpPr>
          <p:cNvPr id="3" name="Content Placeholder 2">
            <a:extLst>
              <a:ext uri="{FF2B5EF4-FFF2-40B4-BE49-F238E27FC236}">
                <a16:creationId xmlns:a16="http://schemas.microsoft.com/office/drawing/2014/main" id="{26E2B284-71A1-64FE-20C3-9E2A1FB7E994}"/>
              </a:ext>
            </a:extLst>
          </p:cNvPr>
          <p:cNvSpPr>
            <a:spLocks noGrp="1"/>
          </p:cNvSpPr>
          <p:nvPr>
            <p:ph idx="1"/>
          </p:nvPr>
        </p:nvSpPr>
        <p:spPr>
          <a:xfrm>
            <a:off x="1143000" y="2638044"/>
            <a:ext cx="10058400" cy="3432556"/>
          </a:xfrm>
        </p:spPr>
        <p:txBody>
          <a:bodyPr>
            <a:normAutofit/>
          </a:bodyPr>
          <a:lstStyle/>
          <a:p>
            <a:r>
              <a:rPr lang="en-US" dirty="0">
                <a:solidFill>
                  <a:schemeClr val="bg1"/>
                </a:solidFill>
              </a:rPr>
              <a:t>LOGIN SCREEN – User Login Credentials needs to be given in the fields and if it matches with the ones in the database, It allows user to login.</a:t>
            </a:r>
          </a:p>
          <a:p>
            <a:endParaRPr lang="en-US" dirty="0">
              <a:solidFill>
                <a:schemeClr val="bg1"/>
              </a:solidFill>
            </a:endParaRPr>
          </a:p>
          <a:p>
            <a:endParaRPr lang="en-US" dirty="0">
              <a:solidFill>
                <a:schemeClr val="bg1"/>
              </a:solidFill>
            </a:endParaRPr>
          </a:p>
        </p:txBody>
      </p:sp>
      <p:pic>
        <p:nvPicPr>
          <p:cNvPr id="8" name="Picture 7" descr="Graphical user interface, application&#10;&#10;Description automatically generated">
            <a:extLst>
              <a:ext uri="{FF2B5EF4-FFF2-40B4-BE49-F238E27FC236}">
                <a16:creationId xmlns:a16="http://schemas.microsoft.com/office/drawing/2014/main" id="{36D8083B-946A-0CCD-BCFE-0E46E155FB3E}"/>
              </a:ext>
            </a:extLst>
          </p:cNvPr>
          <p:cNvPicPr>
            <a:picLocks noChangeAspect="1"/>
          </p:cNvPicPr>
          <p:nvPr/>
        </p:nvPicPr>
        <p:blipFill>
          <a:blip r:embed="rId3"/>
          <a:stretch>
            <a:fillRect/>
          </a:stretch>
        </p:blipFill>
        <p:spPr>
          <a:xfrm>
            <a:off x="3729973" y="3429000"/>
            <a:ext cx="4732053" cy="2992860"/>
          </a:xfrm>
          <a:prstGeom prst="rect">
            <a:avLst/>
          </a:prstGeom>
        </p:spPr>
      </p:pic>
    </p:spTree>
    <p:extLst>
      <p:ext uri="{BB962C8B-B14F-4D97-AF65-F5344CB8AC3E}">
        <p14:creationId xmlns:p14="http://schemas.microsoft.com/office/powerpoint/2010/main" val="963377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16BB1D27-3649-47D9-12A6-C51CBE7F33FF}"/>
              </a:ext>
            </a:extLst>
          </p:cNvPr>
          <p:cNvPicPr>
            <a:picLocks noChangeAspect="1"/>
          </p:cNvPicPr>
          <p:nvPr/>
        </p:nvPicPr>
        <p:blipFill rotWithShape="1">
          <a:blip r:embed="rId2">
            <a:alphaModFix amt="40000"/>
          </a:blip>
          <a:srcRect b="6250"/>
          <a:stretch/>
        </p:blipFill>
        <p:spPr>
          <a:xfrm>
            <a:off x="20" y="10"/>
            <a:ext cx="12191980" cy="6857990"/>
          </a:xfrm>
          <a:prstGeom prst="rect">
            <a:avLst/>
          </a:prstGeom>
          <a:solidFill>
            <a:schemeClr val="tx1"/>
          </a:solidFill>
        </p:spPr>
      </p:pic>
      <p:sp>
        <p:nvSpPr>
          <p:cNvPr id="3" name="Content Placeholder 2">
            <a:extLst>
              <a:ext uri="{FF2B5EF4-FFF2-40B4-BE49-F238E27FC236}">
                <a16:creationId xmlns:a16="http://schemas.microsoft.com/office/drawing/2014/main" id="{325CBF8C-F95F-16D7-93A3-929B2583F02B}"/>
              </a:ext>
            </a:extLst>
          </p:cNvPr>
          <p:cNvSpPr>
            <a:spLocks noGrp="1"/>
          </p:cNvSpPr>
          <p:nvPr>
            <p:ph idx="1"/>
          </p:nvPr>
        </p:nvSpPr>
        <p:spPr>
          <a:xfrm>
            <a:off x="508000" y="599440"/>
            <a:ext cx="11277600" cy="5648960"/>
          </a:xfrm>
        </p:spPr>
        <p:txBody>
          <a:bodyPr>
            <a:normAutofit/>
          </a:bodyPr>
          <a:lstStyle/>
          <a:p>
            <a:r>
              <a:rPr lang="en-US" dirty="0">
                <a:solidFill>
                  <a:schemeClr val="bg1"/>
                </a:solidFill>
              </a:rPr>
              <a:t>USER REGISTRATION SCREEN – A person or organization can register for an account here. A set of data needs to be given in order to register.</a:t>
            </a:r>
          </a:p>
          <a:p>
            <a:endParaRPr lang="en-US" dirty="0">
              <a:solidFill>
                <a:schemeClr val="bg1"/>
              </a:solidFill>
            </a:endParaRPr>
          </a:p>
        </p:txBody>
      </p:sp>
      <p:pic>
        <p:nvPicPr>
          <p:cNvPr id="6" name="Picture 5" descr="Graphical user interface&#10;&#10;Description automatically generated">
            <a:extLst>
              <a:ext uri="{FF2B5EF4-FFF2-40B4-BE49-F238E27FC236}">
                <a16:creationId xmlns:a16="http://schemas.microsoft.com/office/drawing/2014/main" id="{923F7FA4-8EC6-B65D-6C17-097960655B62}"/>
              </a:ext>
            </a:extLst>
          </p:cNvPr>
          <p:cNvPicPr>
            <a:picLocks noChangeAspect="1"/>
          </p:cNvPicPr>
          <p:nvPr/>
        </p:nvPicPr>
        <p:blipFill>
          <a:blip r:embed="rId3"/>
          <a:stretch>
            <a:fillRect/>
          </a:stretch>
        </p:blipFill>
        <p:spPr>
          <a:xfrm>
            <a:off x="2368981" y="1651124"/>
            <a:ext cx="7454037" cy="4749676"/>
          </a:xfrm>
          <a:prstGeom prst="rect">
            <a:avLst/>
          </a:prstGeom>
        </p:spPr>
      </p:pic>
    </p:spTree>
    <p:extLst>
      <p:ext uri="{BB962C8B-B14F-4D97-AF65-F5344CB8AC3E}">
        <p14:creationId xmlns:p14="http://schemas.microsoft.com/office/powerpoint/2010/main" val="14491585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54FA5EE4-BE0D-26BA-B577-DC8D75CCF62A}"/>
              </a:ext>
            </a:extLst>
          </p:cNvPr>
          <p:cNvPicPr>
            <a:picLocks noChangeAspect="1"/>
          </p:cNvPicPr>
          <p:nvPr/>
        </p:nvPicPr>
        <p:blipFill rotWithShape="1">
          <a:blip r:embed="rId2">
            <a:alphaModFix amt="40000"/>
          </a:blip>
          <a:srcRect b="6250"/>
          <a:stretch/>
        </p:blipFill>
        <p:spPr>
          <a:xfrm>
            <a:off x="20" y="10"/>
            <a:ext cx="12191980" cy="6857990"/>
          </a:xfrm>
          <a:prstGeom prst="rect">
            <a:avLst/>
          </a:prstGeom>
          <a:solidFill>
            <a:schemeClr val="tx1"/>
          </a:solidFill>
        </p:spPr>
      </p:pic>
      <p:sp>
        <p:nvSpPr>
          <p:cNvPr id="3" name="Content Placeholder 2">
            <a:extLst>
              <a:ext uri="{FF2B5EF4-FFF2-40B4-BE49-F238E27FC236}">
                <a16:creationId xmlns:a16="http://schemas.microsoft.com/office/drawing/2014/main" id="{E847E463-3DDE-349E-72A2-60F6C6AEC0ED}"/>
              </a:ext>
            </a:extLst>
          </p:cNvPr>
          <p:cNvSpPr>
            <a:spLocks noGrp="1"/>
          </p:cNvSpPr>
          <p:nvPr>
            <p:ph idx="1"/>
          </p:nvPr>
        </p:nvSpPr>
        <p:spPr>
          <a:xfrm>
            <a:off x="670560" y="701040"/>
            <a:ext cx="10800080" cy="5496560"/>
          </a:xfrm>
        </p:spPr>
        <p:txBody>
          <a:bodyPr>
            <a:normAutofit/>
          </a:bodyPr>
          <a:lstStyle/>
          <a:p>
            <a:r>
              <a:rPr lang="en-US" dirty="0">
                <a:solidFill>
                  <a:schemeClr val="bg1"/>
                </a:solidFill>
              </a:rPr>
              <a:t>ORGANIZATION HOME SCREEN – Requests for the organization will be displayed in a table. They can either be approved or rejected according to the inventory availability.</a:t>
            </a:r>
          </a:p>
          <a:p>
            <a:pPr marL="0" indent="0">
              <a:buNone/>
            </a:pPr>
            <a:r>
              <a:rPr lang="en-US" dirty="0">
                <a:solidFill>
                  <a:schemeClr val="bg1"/>
                </a:solidFill>
              </a:rPr>
              <a:t> </a:t>
            </a:r>
          </a:p>
        </p:txBody>
      </p:sp>
      <p:pic>
        <p:nvPicPr>
          <p:cNvPr id="8" name="Picture 7" descr="Graphical user interface, application, table&#10;&#10;Description automatically generated">
            <a:extLst>
              <a:ext uri="{FF2B5EF4-FFF2-40B4-BE49-F238E27FC236}">
                <a16:creationId xmlns:a16="http://schemas.microsoft.com/office/drawing/2014/main" id="{B7B62650-863F-A4E6-B1A0-DD9D29C4EA8B}"/>
              </a:ext>
            </a:extLst>
          </p:cNvPr>
          <p:cNvPicPr>
            <a:picLocks noChangeAspect="1"/>
          </p:cNvPicPr>
          <p:nvPr/>
        </p:nvPicPr>
        <p:blipFill>
          <a:blip r:embed="rId3"/>
          <a:stretch>
            <a:fillRect/>
          </a:stretch>
        </p:blipFill>
        <p:spPr>
          <a:xfrm>
            <a:off x="2472408" y="1671320"/>
            <a:ext cx="7247184" cy="4856480"/>
          </a:xfrm>
          <a:prstGeom prst="rect">
            <a:avLst/>
          </a:prstGeom>
        </p:spPr>
      </p:pic>
    </p:spTree>
    <p:extLst>
      <p:ext uri="{BB962C8B-B14F-4D97-AF65-F5344CB8AC3E}">
        <p14:creationId xmlns:p14="http://schemas.microsoft.com/office/powerpoint/2010/main" val="20671030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75064D08-DD02-903E-A627-63F88B77A9EA}"/>
              </a:ext>
            </a:extLst>
          </p:cNvPr>
          <p:cNvPicPr>
            <a:picLocks noChangeAspect="1"/>
          </p:cNvPicPr>
          <p:nvPr/>
        </p:nvPicPr>
        <p:blipFill rotWithShape="1">
          <a:blip r:embed="rId2">
            <a:alphaModFix amt="40000"/>
          </a:blip>
          <a:srcRect b="6250"/>
          <a:stretch/>
        </p:blipFill>
        <p:spPr>
          <a:xfrm>
            <a:off x="20" y="10"/>
            <a:ext cx="12191980" cy="6857990"/>
          </a:xfrm>
          <a:prstGeom prst="rect">
            <a:avLst/>
          </a:prstGeom>
          <a:solidFill>
            <a:schemeClr val="tx1"/>
          </a:solidFill>
        </p:spPr>
      </p:pic>
      <p:sp>
        <p:nvSpPr>
          <p:cNvPr id="3" name="Content Placeholder 2">
            <a:extLst>
              <a:ext uri="{FF2B5EF4-FFF2-40B4-BE49-F238E27FC236}">
                <a16:creationId xmlns:a16="http://schemas.microsoft.com/office/drawing/2014/main" id="{934FDBE3-EAED-FDEE-7B23-ECFAC88E402A}"/>
              </a:ext>
            </a:extLst>
          </p:cNvPr>
          <p:cNvSpPr>
            <a:spLocks noGrp="1"/>
          </p:cNvSpPr>
          <p:nvPr>
            <p:ph idx="1"/>
          </p:nvPr>
        </p:nvSpPr>
        <p:spPr>
          <a:xfrm>
            <a:off x="487680" y="650240"/>
            <a:ext cx="11176000" cy="5557520"/>
          </a:xfrm>
        </p:spPr>
        <p:txBody>
          <a:bodyPr>
            <a:normAutofit/>
          </a:bodyPr>
          <a:lstStyle/>
          <a:p>
            <a:r>
              <a:rPr lang="en-US" dirty="0">
                <a:solidFill>
                  <a:schemeClr val="bg1"/>
                </a:solidFill>
              </a:rPr>
              <a:t>CREATE REQUEST SCREEN – A request can be created by an organization to some other organization for assistance in this screen.</a:t>
            </a:r>
          </a:p>
          <a:p>
            <a:pPr marL="0" indent="0">
              <a:buNone/>
            </a:pPr>
            <a:r>
              <a:rPr lang="en-US" dirty="0">
                <a:solidFill>
                  <a:schemeClr val="bg1"/>
                </a:solidFill>
              </a:rPr>
              <a:t> </a:t>
            </a:r>
          </a:p>
        </p:txBody>
      </p:sp>
      <p:pic>
        <p:nvPicPr>
          <p:cNvPr id="8" name="Picture 7" descr="Graphical user interface&#10;&#10;Description automatically generated">
            <a:extLst>
              <a:ext uri="{FF2B5EF4-FFF2-40B4-BE49-F238E27FC236}">
                <a16:creationId xmlns:a16="http://schemas.microsoft.com/office/drawing/2014/main" id="{9C55CB19-C17D-183A-F315-0DACBB1E05D3}"/>
              </a:ext>
            </a:extLst>
          </p:cNvPr>
          <p:cNvPicPr>
            <a:picLocks noChangeAspect="1"/>
          </p:cNvPicPr>
          <p:nvPr/>
        </p:nvPicPr>
        <p:blipFill>
          <a:blip r:embed="rId3"/>
          <a:stretch>
            <a:fillRect/>
          </a:stretch>
        </p:blipFill>
        <p:spPr>
          <a:xfrm>
            <a:off x="2214303" y="1549628"/>
            <a:ext cx="7763394" cy="4942611"/>
          </a:xfrm>
          <a:prstGeom prst="rect">
            <a:avLst/>
          </a:prstGeom>
        </p:spPr>
      </p:pic>
    </p:spTree>
    <p:extLst>
      <p:ext uri="{BB962C8B-B14F-4D97-AF65-F5344CB8AC3E}">
        <p14:creationId xmlns:p14="http://schemas.microsoft.com/office/powerpoint/2010/main" val="3571277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B933A10F-2536-2C0D-23A6-A26E9ECB4739}"/>
              </a:ext>
            </a:extLst>
          </p:cNvPr>
          <p:cNvPicPr>
            <a:picLocks noChangeAspect="1"/>
          </p:cNvPicPr>
          <p:nvPr/>
        </p:nvPicPr>
        <p:blipFill rotWithShape="1">
          <a:blip r:embed="rId2">
            <a:alphaModFix amt="40000"/>
          </a:blip>
          <a:srcRect b="6250"/>
          <a:stretch/>
        </p:blipFill>
        <p:spPr>
          <a:xfrm>
            <a:off x="20" y="10"/>
            <a:ext cx="12191980" cy="6857990"/>
          </a:xfrm>
          <a:prstGeom prst="rect">
            <a:avLst/>
          </a:prstGeom>
          <a:solidFill>
            <a:schemeClr val="tx1"/>
          </a:solidFill>
        </p:spPr>
      </p:pic>
      <p:sp>
        <p:nvSpPr>
          <p:cNvPr id="3" name="Content Placeholder 2">
            <a:extLst>
              <a:ext uri="{FF2B5EF4-FFF2-40B4-BE49-F238E27FC236}">
                <a16:creationId xmlns:a16="http://schemas.microsoft.com/office/drawing/2014/main" id="{6C9C7513-3D15-F71B-7DF4-29B0675E280C}"/>
              </a:ext>
            </a:extLst>
          </p:cNvPr>
          <p:cNvSpPr>
            <a:spLocks noGrp="1"/>
          </p:cNvSpPr>
          <p:nvPr>
            <p:ph idx="1"/>
          </p:nvPr>
        </p:nvSpPr>
        <p:spPr>
          <a:xfrm>
            <a:off x="538480" y="579120"/>
            <a:ext cx="11104880" cy="5669280"/>
          </a:xfrm>
        </p:spPr>
        <p:txBody>
          <a:bodyPr>
            <a:normAutofit/>
          </a:bodyPr>
          <a:lstStyle/>
          <a:p>
            <a:r>
              <a:rPr lang="en-US" dirty="0">
                <a:solidFill>
                  <a:schemeClr val="bg1"/>
                </a:solidFill>
              </a:rPr>
              <a:t>MANAGE REQUEST SCREEN – Any requests created between organizations needs to be approved by admin. Only then the organizations can see those requests. </a:t>
            </a:r>
          </a:p>
          <a:p>
            <a:r>
              <a:rPr lang="en-US" dirty="0">
                <a:solidFill>
                  <a:schemeClr val="bg1"/>
                </a:solidFill>
              </a:rPr>
              <a:t>That can be done here in Manage Requests screen by admin.  </a:t>
            </a:r>
          </a:p>
          <a:p>
            <a:endParaRPr lang="en-US" dirty="0">
              <a:solidFill>
                <a:schemeClr val="bg1"/>
              </a:solidFill>
            </a:endParaRPr>
          </a:p>
        </p:txBody>
      </p:sp>
      <p:pic>
        <p:nvPicPr>
          <p:cNvPr id="6" name="Picture 5" descr="Graphical user interface, application, Word&#10;&#10;Description automatically generated">
            <a:extLst>
              <a:ext uri="{FF2B5EF4-FFF2-40B4-BE49-F238E27FC236}">
                <a16:creationId xmlns:a16="http://schemas.microsoft.com/office/drawing/2014/main" id="{D35A5433-72EB-0550-5ABA-F3C60E79DC81}"/>
              </a:ext>
            </a:extLst>
          </p:cNvPr>
          <p:cNvPicPr>
            <a:picLocks noChangeAspect="1"/>
          </p:cNvPicPr>
          <p:nvPr/>
        </p:nvPicPr>
        <p:blipFill>
          <a:blip r:embed="rId3"/>
          <a:stretch>
            <a:fillRect/>
          </a:stretch>
        </p:blipFill>
        <p:spPr>
          <a:xfrm>
            <a:off x="2700908" y="1857738"/>
            <a:ext cx="6780023" cy="4573542"/>
          </a:xfrm>
          <a:prstGeom prst="rect">
            <a:avLst/>
          </a:prstGeom>
        </p:spPr>
      </p:pic>
    </p:spTree>
    <p:extLst>
      <p:ext uri="{BB962C8B-B14F-4D97-AF65-F5344CB8AC3E}">
        <p14:creationId xmlns:p14="http://schemas.microsoft.com/office/powerpoint/2010/main" val="870738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0887B909-CD43-6599-1D9D-3C7511B71991}"/>
              </a:ext>
            </a:extLst>
          </p:cNvPr>
          <p:cNvPicPr>
            <a:picLocks noChangeAspect="1"/>
          </p:cNvPicPr>
          <p:nvPr/>
        </p:nvPicPr>
        <p:blipFill rotWithShape="1">
          <a:blip r:embed="rId2">
            <a:alphaModFix amt="40000"/>
          </a:blip>
          <a:srcRect b="6250"/>
          <a:stretch/>
        </p:blipFill>
        <p:spPr>
          <a:xfrm>
            <a:off x="20" y="10"/>
            <a:ext cx="12191980" cy="6857990"/>
          </a:xfrm>
          <a:prstGeom prst="rect">
            <a:avLst/>
          </a:prstGeom>
          <a:solidFill>
            <a:schemeClr val="tx1"/>
          </a:solidFill>
        </p:spPr>
      </p:pic>
      <p:sp>
        <p:nvSpPr>
          <p:cNvPr id="3" name="Content Placeholder 2">
            <a:extLst>
              <a:ext uri="{FF2B5EF4-FFF2-40B4-BE49-F238E27FC236}">
                <a16:creationId xmlns:a16="http://schemas.microsoft.com/office/drawing/2014/main" id="{7EF59A51-8F16-93A7-AEEE-B348C6B9F65F}"/>
              </a:ext>
            </a:extLst>
          </p:cNvPr>
          <p:cNvSpPr>
            <a:spLocks noGrp="1"/>
          </p:cNvSpPr>
          <p:nvPr>
            <p:ph idx="1"/>
          </p:nvPr>
        </p:nvSpPr>
        <p:spPr>
          <a:xfrm>
            <a:off x="609600" y="650240"/>
            <a:ext cx="10982960" cy="5496560"/>
          </a:xfrm>
        </p:spPr>
        <p:txBody>
          <a:bodyPr>
            <a:normAutofit/>
          </a:bodyPr>
          <a:lstStyle/>
          <a:p>
            <a:r>
              <a:rPr lang="en-US" dirty="0">
                <a:solidFill>
                  <a:schemeClr val="bg1"/>
                </a:solidFill>
              </a:rPr>
              <a:t>AVAILABILITY SCREEN – Organizations can update the inventory availability in the Availability screen. </a:t>
            </a:r>
          </a:p>
          <a:p>
            <a:pPr marL="0" indent="0">
              <a:buNone/>
            </a:pPr>
            <a:r>
              <a:rPr lang="en-US" dirty="0">
                <a:solidFill>
                  <a:schemeClr val="bg1"/>
                </a:solidFill>
              </a:rPr>
              <a:t> </a:t>
            </a:r>
          </a:p>
        </p:txBody>
      </p:sp>
      <p:pic>
        <p:nvPicPr>
          <p:cNvPr id="6" name="Picture 5" descr="Graphical user interface&#10;&#10;Description automatically generated">
            <a:extLst>
              <a:ext uri="{FF2B5EF4-FFF2-40B4-BE49-F238E27FC236}">
                <a16:creationId xmlns:a16="http://schemas.microsoft.com/office/drawing/2014/main" id="{F450D602-09D7-DA3E-9A5A-19F81BD2561D}"/>
              </a:ext>
            </a:extLst>
          </p:cNvPr>
          <p:cNvPicPr>
            <a:picLocks noChangeAspect="1"/>
          </p:cNvPicPr>
          <p:nvPr/>
        </p:nvPicPr>
        <p:blipFill>
          <a:blip r:embed="rId3"/>
          <a:stretch>
            <a:fillRect/>
          </a:stretch>
        </p:blipFill>
        <p:spPr>
          <a:xfrm>
            <a:off x="2152038" y="1301984"/>
            <a:ext cx="7887923" cy="5048015"/>
          </a:xfrm>
          <a:prstGeom prst="rect">
            <a:avLst/>
          </a:prstGeom>
        </p:spPr>
      </p:pic>
    </p:spTree>
    <p:extLst>
      <p:ext uri="{BB962C8B-B14F-4D97-AF65-F5344CB8AC3E}">
        <p14:creationId xmlns:p14="http://schemas.microsoft.com/office/powerpoint/2010/main" val="21192352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17F3EF5D-604F-1B43-EF57-CBAB83F9EE28}"/>
              </a:ext>
            </a:extLst>
          </p:cNvPr>
          <p:cNvPicPr>
            <a:picLocks noChangeAspect="1"/>
          </p:cNvPicPr>
          <p:nvPr/>
        </p:nvPicPr>
        <p:blipFill rotWithShape="1">
          <a:blip r:embed="rId2">
            <a:alphaModFix amt="40000"/>
          </a:blip>
          <a:srcRect b="6250"/>
          <a:stretch/>
        </p:blipFill>
        <p:spPr>
          <a:xfrm>
            <a:off x="20" y="10"/>
            <a:ext cx="12191980" cy="6857990"/>
          </a:xfrm>
          <a:prstGeom prst="rect">
            <a:avLst/>
          </a:prstGeom>
          <a:solidFill>
            <a:schemeClr val="tx1"/>
          </a:solidFill>
        </p:spPr>
      </p:pic>
      <p:sp>
        <p:nvSpPr>
          <p:cNvPr id="2" name="Title 1">
            <a:extLst>
              <a:ext uri="{FF2B5EF4-FFF2-40B4-BE49-F238E27FC236}">
                <a16:creationId xmlns:a16="http://schemas.microsoft.com/office/drawing/2014/main" id="{6C5FE734-3084-2600-78BC-CC7E94953610}"/>
              </a:ext>
            </a:extLst>
          </p:cNvPr>
          <p:cNvSpPr>
            <a:spLocks noGrp="1"/>
          </p:cNvSpPr>
          <p:nvPr>
            <p:ph type="title"/>
          </p:nvPr>
        </p:nvSpPr>
        <p:spPr>
          <a:xfrm>
            <a:off x="2231136" y="964692"/>
            <a:ext cx="7729728" cy="1188720"/>
          </a:xfrm>
          <a:noFill/>
          <a:ln>
            <a:solidFill>
              <a:schemeClr val="bg1"/>
            </a:solidFill>
          </a:ln>
        </p:spPr>
        <p:txBody>
          <a:bodyPr>
            <a:normAutofit/>
          </a:bodyPr>
          <a:lstStyle/>
          <a:p>
            <a:r>
              <a:rPr lang="en-US" dirty="0">
                <a:solidFill>
                  <a:schemeClr val="bg1"/>
                </a:solidFill>
              </a:rPr>
              <a:t>key FEATURES - email</a:t>
            </a:r>
          </a:p>
        </p:txBody>
      </p:sp>
      <p:sp>
        <p:nvSpPr>
          <p:cNvPr id="3" name="Content Placeholder 2">
            <a:extLst>
              <a:ext uri="{FF2B5EF4-FFF2-40B4-BE49-F238E27FC236}">
                <a16:creationId xmlns:a16="http://schemas.microsoft.com/office/drawing/2014/main" id="{4ADAC3D0-0F4A-22E2-68D2-2F1A6C95C3A6}"/>
              </a:ext>
            </a:extLst>
          </p:cNvPr>
          <p:cNvSpPr>
            <a:spLocks noGrp="1"/>
          </p:cNvSpPr>
          <p:nvPr>
            <p:ph idx="1"/>
          </p:nvPr>
        </p:nvSpPr>
        <p:spPr>
          <a:xfrm>
            <a:off x="1054100" y="2638044"/>
            <a:ext cx="10388600" cy="3255264"/>
          </a:xfrm>
        </p:spPr>
        <p:txBody>
          <a:bodyPr>
            <a:normAutofit/>
          </a:bodyPr>
          <a:lstStyle/>
          <a:p>
            <a:pPr algn="just"/>
            <a:r>
              <a:rPr lang="en-US" dirty="0">
                <a:solidFill>
                  <a:schemeClr val="bg1"/>
                </a:solidFill>
              </a:rPr>
              <a:t>When a user registers in the portal, they will receive an email stating that a user has been created using their personal information.</a:t>
            </a:r>
          </a:p>
          <a:p>
            <a:pPr algn="just"/>
            <a:r>
              <a:rPr lang="en-US" dirty="0">
                <a:solidFill>
                  <a:schemeClr val="bg1"/>
                </a:solidFill>
              </a:rPr>
              <a:t>An Email will be received when a request is created or updated by the user.</a:t>
            </a:r>
          </a:p>
        </p:txBody>
      </p:sp>
    </p:spTree>
    <p:extLst>
      <p:ext uri="{BB962C8B-B14F-4D97-AF65-F5344CB8AC3E}">
        <p14:creationId xmlns:p14="http://schemas.microsoft.com/office/powerpoint/2010/main" val="24368038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A8AFDFAC-FB49-99C9-DF44-39EEA079B72B}"/>
              </a:ext>
            </a:extLst>
          </p:cNvPr>
          <p:cNvPicPr>
            <a:picLocks noChangeAspect="1"/>
          </p:cNvPicPr>
          <p:nvPr/>
        </p:nvPicPr>
        <p:blipFill rotWithShape="1">
          <a:blip r:embed="rId2">
            <a:alphaModFix amt="40000"/>
          </a:blip>
          <a:srcRect b="6250"/>
          <a:stretch/>
        </p:blipFill>
        <p:spPr>
          <a:xfrm>
            <a:off x="20" y="10"/>
            <a:ext cx="12191980" cy="6857990"/>
          </a:xfrm>
          <a:prstGeom prst="rect">
            <a:avLst/>
          </a:prstGeom>
          <a:solidFill>
            <a:schemeClr val="tx1"/>
          </a:solidFill>
        </p:spPr>
      </p:pic>
      <p:sp>
        <p:nvSpPr>
          <p:cNvPr id="2" name="Title 1">
            <a:extLst>
              <a:ext uri="{FF2B5EF4-FFF2-40B4-BE49-F238E27FC236}">
                <a16:creationId xmlns:a16="http://schemas.microsoft.com/office/drawing/2014/main" id="{2A50ECD6-BE10-EA0E-4112-A14D033E9332}"/>
              </a:ext>
            </a:extLst>
          </p:cNvPr>
          <p:cNvSpPr>
            <a:spLocks noGrp="1"/>
          </p:cNvSpPr>
          <p:nvPr>
            <p:ph type="title"/>
          </p:nvPr>
        </p:nvSpPr>
        <p:spPr>
          <a:xfrm>
            <a:off x="2231136" y="964692"/>
            <a:ext cx="7729728" cy="1188720"/>
          </a:xfrm>
          <a:noFill/>
          <a:ln>
            <a:solidFill>
              <a:schemeClr val="bg1"/>
            </a:solidFill>
          </a:ln>
        </p:spPr>
        <p:txBody>
          <a:bodyPr>
            <a:normAutofit fontScale="90000"/>
          </a:bodyPr>
          <a:lstStyle/>
          <a:p>
            <a:br>
              <a:rPr lang="en-US" dirty="0">
                <a:solidFill>
                  <a:schemeClr val="bg1"/>
                </a:solidFill>
              </a:rPr>
            </a:br>
            <a:r>
              <a:rPr lang="en-US" dirty="0">
                <a:solidFill>
                  <a:schemeClr val="bg1"/>
                </a:solidFill>
              </a:rPr>
              <a:t>key features - ANALYTICS CHART</a:t>
            </a:r>
            <a:br>
              <a:rPr lang="en-US" dirty="0">
                <a:solidFill>
                  <a:schemeClr val="bg1"/>
                </a:solidFill>
              </a:rPr>
            </a:br>
            <a:endParaRPr lang="en-US" dirty="0">
              <a:solidFill>
                <a:schemeClr val="bg1"/>
              </a:solidFill>
            </a:endParaRPr>
          </a:p>
        </p:txBody>
      </p:sp>
      <p:sp>
        <p:nvSpPr>
          <p:cNvPr id="3" name="Content Placeholder 2">
            <a:extLst>
              <a:ext uri="{FF2B5EF4-FFF2-40B4-BE49-F238E27FC236}">
                <a16:creationId xmlns:a16="http://schemas.microsoft.com/office/drawing/2014/main" id="{6D5791B9-AD76-7775-7BB9-E849962DC20F}"/>
              </a:ext>
            </a:extLst>
          </p:cNvPr>
          <p:cNvSpPr>
            <a:spLocks noGrp="1"/>
          </p:cNvSpPr>
          <p:nvPr>
            <p:ph idx="1"/>
          </p:nvPr>
        </p:nvSpPr>
        <p:spPr>
          <a:xfrm>
            <a:off x="990600" y="2638044"/>
            <a:ext cx="10198100" cy="3699256"/>
          </a:xfrm>
        </p:spPr>
        <p:txBody>
          <a:bodyPr>
            <a:normAutofit/>
          </a:bodyPr>
          <a:lstStyle/>
          <a:p>
            <a:r>
              <a:rPr lang="en-US" dirty="0">
                <a:solidFill>
                  <a:schemeClr val="bg1"/>
                </a:solidFill>
              </a:rPr>
              <a:t>Every organization will be able to examine and understand their request metrics.</a:t>
            </a:r>
          </a:p>
          <a:p>
            <a:r>
              <a:rPr lang="en-US" dirty="0">
                <a:solidFill>
                  <a:schemeClr val="bg1"/>
                </a:solidFill>
              </a:rPr>
              <a:t>There will be a pie chart displayed.</a:t>
            </a:r>
          </a:p>
          <a:p>
            <a:pPr lvl="2">
              <a:buFont typeface="Wingdings" panose="05000000000000000000" pitchFamily="2" charset="2"/>
              <a:buChar char="v"/>
            </a:pPr>
            <a:r>
              <a:rPr lang="en-US" sz="1800" dirty="0">
                <a:solidFill>
                  <a:schemeClr val="bg1"/>
                </a:solidFill>
              </a:rPr>
              <a:t>Total Number of Requests</a:t>
            </a:r>
          </a:p>
          <a:p>
            <a:pPr lvl="2">
              <a:buFont typeface="Wingdings" panose="05000000000000000000" pitchFamily="2" charset="2"/>
              <a:buChar char="v"/>
            </a:pPr>
            <a:r>
              <a:rPr lang="en-US" sz="1800" dirty="0">
                <a:solidFill>
                  <a:schemeClr val="bg1"/>
                </a:solidFill>
              </a:rPr>
              <a:t>Number of Requests Approved</a:t>
            </a:r>
          </a:p>
          <a:p>
            <a:pPr lvl="2">
              <a:buFont typeface="Wingdings" panose="05000000000000000000" pitchFamily="2" charset="2"/>
              <a:buChar char="v"/>
            </a:pPr>
            <a:r>
              <a:rPr lang="en-US" sz="1800" dirty="0">
                <a:solidFill>
                  <a:schemeClr val="bg1"/>
                </a:solidFill>
              </a:rPr>
              <a:t>Number of Requests Rejected</a:t>
            </a:r>
          </a:p>
          <a:p>
            <a:pPr lvl="2">
              <a:buFont typeface="Wingdings" panose="05000000000000000000" pitchFamily="2" charset="2"/>
              <a:buChar char="v"/>
            </a:pPr>
            <a:r>
              <a:rPr lang="en-US" sz="1800" dirty="0">
                <a:solidFill>
                  <a:schemeClr val="bg1"/>
                </a:solidFill>
              </a:rPr>
              <a:t>Number of Pending Requests</a:t>
            </a:r>
          </a:p>
          <a:p>
            <a:pPr marL="0" indent="0">
              <a:buNone/>
            </a:pPr>
            <a:r>
              <a:rPr lang="en-US" dirty="0">
                <a:solidFill>
                  <a:schemeClr val="bg1"/>
                </a:solidFill>
              </a:rPr>
              <a:t>	</a:t>
            </a:r>
          </a:p>
        </p:txBody>
      </p:sp>
    </p:spTree>
    <p:extLst>
      <p:ext uri="{BB962C8B-B14F-4D97-AF65-F5344CB8AC3E}">
        <p14:creationId xmlns:p14="http://schemas.microsoft.com/office/powerpoint/2010/main" val="2718547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A64E422B-8431-4C53-FB5F-619428899D23}"/>
              </a:ext>
            </a:extLst>
          </p:cNvPr>
          <p:cNvPicPr>
            <a:picLocks noChangeAspect="1"/>
          </p:cNvPicPr>
          <p:nvPr/>
        </p:nvPicPr>
        <p:blipFill rotWithShape="1">
          <a:blip r:embed="rId2">
            <a:alphaModFix amt="40000"/>
          </a:blip>
          <a:srcRect b="6250"/>
          <a:stretch/>
        </p:blipFill>
        <p:spPr>
          <a:xfrm>
            <a:off x="20" y="10"/>
            <a:ext cx="12191980" cy="6857990"/>
          </a:xfrm>
          <a:prstGeom prst="rect">
            <a:avLst/>
          </a:prstGeom>
        </p:spPr>
      </p:pic>
      <p:sp>
        <p:nvSpPr>
          <p:cNvPr id="2" name="Title 1">
            <a:extLst>
              <a:ext uri="{FF2B5EF4-FFF2-40B4-BE49-F238E27FC236}">
                <a16:creationId xmlns:a16="http://schemas.microsoft.com/office/drawing/2014/main" id="{5660CD3B-87CC-DA08-016E-74F9B61E48E8}"/>
              </a:ext>
            </a:extLst>
          </p:cNvPr>
          <p:cNvSpPr>
            <a:spLocks noGrp="1"/>
          </p:cNvSpPr>
          <p:nvPr>
            <p:ph type="title"/>
          </p:nvPr>
        </p:nvSpPr>
        <p:spPr>
          <a:xfrm>
            <a:off x="2231136" y="964692"/>
            <a:ext cx="7729728" cy="1188720"/>
          </a:xfrm>
          <a:noFill/>
          <a:ln>
            <a:solidFill>
              <a:srgbClr val="FFFFFF"/>
            </a:solidFill>
          </a:ln>
        </p:spPr>
        <p:txBody>
          <a:bodyPr>
            <a:normAutofit/>
          </a:bodyPr>
          <a:lstStyle/>
          <a:p>
            <a:r>
              <a:rPr lang="en-US" dirty="0">
                <a:solidFill>
                  <a:schemeClr val="tx1"/>
                </a:solidFill>
              </a:rPr>
              <a:t>TEAM MEMBERS</a:t>
            </a:r>
          </a:p>
        </p:txBody>
      </p:sp>
      <p:sp>
        <p:nvSpPr>
          <p:cNvPr id="3" name="Content Placeholder 2">
            <a:extLst>
              <a:ext uri="{FF2B5EF4-FFF2-40B4-BE49-F238E27FC236}">
                <a16:creationId xmlns:a16="http://schemas.microsoft.com/office/drawing/2014/main" id="{2FB7E1B2-D296-2AC0-2492-451561A6F355}"/>
              </a:ext>
            </a:extLst>
          </p:cNvPr>
          <p:cNvSpPr>
            <a:spLocks noGrp="1"/>
          </p:cNvSpPr>
          <p:nvPr>
            <p:ph idx="1"/>
          </p:nvPr>
        </p:nvSpPr>
        <p:spPr>
          <a:xfrm>
            <a:off x="2231136" y="2638044"/>
            <a:ext cx="7729728" cy="3101983"/>
          </a:xfrm>
        </p:spPr>
        <p:txBody>
          <a:bodyPr>
            <a:normAutofit/>
          </a:bodyPr>
          <a:lstStyle/>
          <a:p>
            <a:r>
              <a:rPr lang="en-US" dirty="0">
                <a:solidFill>
                  <a:schemeClr val="tx1"/>
                </a:solidFill>
                <a:latin typeface="Calibri" panose="020F0502020204030204" pitchFamily="34" charset="0"/>
                <a:cs typeface="Calibri" panose="020F0502020204030204" pitchFamily="34" charset="0"/>
              </a:rPr>
              <a:t>AESHA SHERATHIA - 002929942</a:t>
            </a:r>
          </a:p>
          <a:p>
            <a:r>
              <a:rPr lang="en-US" dirty="0">
                <a:solidFill>
                  <a:schemeClr val="tx1"/>
                </a:solidFill>
                <a:latin typeface="Calibri" panose="020F0502020204030204" pitchFamily="34" charset="0"/>
                <a:cs typeface="Calibri" panose="020F0502020204030204" pitchFamily="34" charset="0"/>
              </a:rPr>
              <a:t>ANVITHA LAKSHMISHA - 00</a:t>
            </a:r>
            <a:r>
              <a:rPr lang="en-US" b="0" i="0" dirty="0">
                <a:solidFill>
                  <a:schemeClr val="tx1"/>
                </a:solidFill>
                <a:effectLst/>
                <a:latin typeface="Calibri" panose="020F0502020204030204" pitchFamily="34" charset="0"/>
                <a:cs typeface="Calibri" panose="020F0502020204030204" pitchFamily="34" charset="0"/>
              </a:rPr>
              <a:t>2765377</a:t>
            </a:r>
            <a:endParaRPr lang="en-US" dirty="0">
              <a:solidFill>
                <a:schemeClr val="tx1"/>
              </a:solidFill>
              <a:latin typeface="Calibri" panose="020F0502020204030204" pitchFamily="34" charset="0"/>
              <a:cs typeface="Calibri" panose="020F0502020204030204" pitchFamily="34" charset="0"/>
            </a:endParaRPr>
          </a:p>
          <a:p>
            <a:r>
              <a:rPr lang="en-US" dirty="0">
                <a:solidFill>
                  <a:schemeClr val="tx1"/>
                </a:solidFill>
                <a:latin typeface="Calibri" panose="020F0502020204030204" pitchFamily="34" charset="0"/>
                <a:cs typeface="Calibri" panose="020F0502020204030204" pitchFamily="34" charset="0"/>
              </a:rPr>
              <a:t>SAI SRUJAN PENTA - 002928427</a:t>
            </a:r>
          </a:p>
          <a:p>
            <a:pPr marL="0" indent="0">
              <a:buNone/>
            </a:pPr>
            <a:endParaRPr lang="en-US"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324804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54C172A1-0979-0D5B-6D1B-3BC0B32CDEC3}"/>
              </a:ext>
            </a:extLst>
          </p:cNvPr>
          <p:cNvPicPr>
            <a:picLocks noChangeAspect="1"/>
          </p:cNvPicPr>
          <p:nvPr/>
        </p:nvPicPr>
        <p:blipFill rotWithShape="1">
          <a:blip r:embed="rId2">
            <a:alphaModFix amt="40000"/>
          </a:blip>
          <a:srcRect b="6250"/>
          <a:stretch/>
        </p:blipFill>
        <p:spPr>
          <a:xfrm>
            <a:off x="20" y="10"/>
            <a:ext cx="12191980" cy="6857990"/>
          </a:xfrm>
          <a:prstGeom prst="rect">
            <a:avLst/>
          </a:prstGeom>
        </p:spPr>
      </p:pic>
      <p:sp>
        <p:nvSpPr>
          <p:cNvPr id="2" name="Title 1">
            <a:extLst>
              <a:ext uri="{FF2B5EF4-FFF2-40B4-BE49-F238E27FC236}">
                <a16:creationId xmlns:a16="http://schemas.microsoft.com/office/drawing/2014/main" id="{A7DEB244-2340-BAB3-3605-429ED218B74C}"/>
              </a:ext>
            </a:extLst>
          </p:cNvPr>
          <p:cNvSpPr>
            <a:spLocks noGrp="1"/>
          </p:cNvSpPr>
          <p:nvPr>
            <p:ph type="title"/>
          </p:nvPr>
        </p:nvSpPr>
        <p:spPr>
          <a:xfrm>
            <a:off x="2231136" y="964692"/>
            <a:ext cx="7729728" cy="1188720"/>
          </a:xfrm>
          <a:noFill/>
          <a:ln>
            <a:solidFill>
              <a:srgbClr val="FFFFFF"/>
            </a:solidFill>
          </a:ln>
        </p:spPr>
        <p:txBody>
          <a:bodyPr>
            <a:normAutofit/>
          </a:bodyPr>
          <a:lstStyle/>
          <a:p>
            <a:r>
              <a:rPr lang="en-US" dirty="0">
                <a:solidFill>
                  <a:schemeClr val="tx1"/>
                </a:solidFill>
              </a:rPr>
              <a:t>INTRODUCTION</a:t>
            </a:r>
          </a:p>
        </p:txBody>
      </p:sp>
      <p:sp>
        <p:nvSpPr>
          <p:cNvPr id="3" name="Content Placeholder 2">
            <a:extLst>
              <a:ext uri="{FF2B5EF4-FFF2-40B4-BE49-F238E27FC236}">
                <a16:creationId xmlns:a16="http://schemas.microsoft.com/office/drawing/2014/main" id="{D36B9D2F-198B-6CF5-1C86-CBEB7051B466}"/>
              </a:ext>
            </a:extLst>
          </p:cNvPr>
          <p:cNvSpPr>
            <a:spLocks noGrp="1"/>
          </p:cNvSpPr>
          <p:nvPr>
            <p:ph idx="1"/>
          </p:nvPr>
        </p:nvSpPr>
        <p:spPr>
          <a:xfrm>
            <a:off x="487680" y="2638044"/>
            <a:ext cx="11135360" cy="3101983"/>
          </a:xfrm>
        </p:spPr>
        <p:txBody>
          <a:bodyPr>
            <a:normAutofit/>
          </a:bodyPr>
          <a:lstStyle/>
          <a:p>
            <a:pPr algn="just"/>
            <a:r>
              <a:rPr lang="en-US" i="0" dirty="0">
                <a:solidFill>
                  <a:schemeClr val="tx1"/>
                </a:solidFill>
                <a:effectLst/>
                <a:latin typeface="Calibri" panose="020F0502020204030204" pitchFamily="34" charset="0"/>
                <a:cs typeface="Calibri" panose="020F0502020204030204" pitchFamily="34" charset="0"/>
              </a:rPr>
              <a:t>COVID and other pandemics have the potential to kill a substantial number of people.</a:t>
            </a:r>
          </a:p>
          <a:p>
            <a:pPr algn="just"/>
            <a:r>
              <a:rPr lang="en-US" i="0" dirty="0">
                <a:solidFill>
                  <a:schemeClr val="tx1"/>
                </a:solidFill>
                <a:effectLst/>
                <a:latin typeface="Calibri" panose="020F0502020204030204" pitchFamily="34" charset="0"/>
                <a:cs typeface="Calibri" panose="020F0502020204030204" pitchFamily="34" charset="0"/>
              </a:rPr>
              <a:t>Millions of people will be affected by pandemics or natural calamities.</a:t>
            </a:r>
          </a:p>
          <a:p>
            <a:pPr algn="just"/>
            <a:r>
              <a:rPr lang="en-US" i="0" dirty="0">
                <a:solidFill>
                  <a:schemeClr val="tx1"/>
                </a:solidFill>
                <a:effectLst/>
                <a:latin typeface="Calibri" panose="020F0502020204030204" pitchFamily="34" charset="0"/>
                <a:cs typeface="Calibri" panose="020F0502020204030204" pitchFamily="34" charset="0"/>
              </a:rPr>
              <a:t>The economy of a country may suffer as a result of pandemics or disasters, necessitating assistance from other countries.</a:t>
            </a:r>
          </a:p>
          <a:p>
            <a:pPr algn="just"/>
            <a:r>
              <a:rPr lang="en-US" i="0" dirty="0">
                <a:solidFill>
                  <a:schemeClr val="tx1"/>
                </a:solidFill>
                <a:effectLst/>
                <a:latin typeface="Calibri" panose="020F0502020204030204" pitchFamily="34" charset="0"/>
                <a:cs typeface="Calibri" panose="020F0502020204030204" pitchFamily="34" charset="0"/>
              </a:rPr>
              <a:t>It is essential at this time to assist such countries and regions.</a:t>
            </a:r>
          </a:p>
          <a:p>
            <a:pPr algn="just"/>
            <a:r>
              <a:rPr lang="en-US" i="0" dirty="0">
                <a:solidFill>
                  <a:schemeClr val="tx1"/>
                </a:solidFill>
                <a:effectLst/>
                <a:latin typeface="Calibri" panose="020F0502020204030204" pitchFamily="34" charset="0"/>
                <a:cs typeface="Calibri" panose="020F0502020204030204" pitchFamily="34" charset="0"/>
              </a:rPr>
              <a:t>This will restore that country/region back to life in the near future.</a:t>
            </a:r>
          </a:p>
        </p:txBody>
      </p:sp>
    </p:spTree>
    <p:extLst>
      <p:ext uri="{BB962C8B-B14F-4D97-AF65-F5344CB8AC3E}">
        <p14:creationId xmlns:p14="http://schemas.microsoft.com/office/powerpoint/2010/main" val="394848269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EDC0D896-5405-B8FF-624B-307402974B2F}"/>
              </a:ext>
            </a:extLst>
          </p:cNvPr>
          <p:cNvPicPr>
            <a:picLocks noChangeAspect="1"/>
          </p:cNvPicPr>
          <p:nvPr/>
        </p:nvPicPr>
        <p:blipFill rotWithShape="1">
          <a:blip r:embed="rId2">
            <a:alphaModFix amt="40000"/>
          </a:blip>
          <a:srcRect b="6250"/>
          <a:stretch/>
        </p:blipFill>
        <p:spPr>
          <a:xfrm>
            <a:off x="20" y="10"/>
            <a:ext cx="12191980" cy="6857990"/>
          </a:xfrm>
          <a:prstGeom prst="rect">
            <a:avLst/>
          </a:prstGeom>
        </p:spPr>
      </p:pic>
      <p:sp>
        <p:nvSpPr>
          <p:cNvPr id="3" name="Content Placeholder 2">
            <a:extLst>
              <a:ext uri="{FF2B5EF4-FFF2-40B4-BE49-F238E27FC236}">
                <a16:creationId xmlns:a16="http://schemas.microsoft.com/office/drawing/2014/main" id="{4F0CEDA6-9DAD-1C88-1C54-8E057D15B203}"/>
              </a:ext>
            </a:extLst>
          </p:cNvPr>
          <p:cNvSpPr>
            <a:spLocks noGrp="1"/>
          </p:cNvSpPr>
          <p:nvPr>
            <p:ph idx="1"/>
          </p:nvPr>
        </p:nvSpPr>
        <p:spPr>
          <a:xfrm>
            <a:off x="579120" y="868866"/>
            <a:ext cx="11033760" cy="5120267"/>
          </a:xfrm>
        </p:spPr>
        <p:txBody>
          <a:bodyPr>
            <a:normAutofit/>
          </a:bodyPr>
          <a:lstStyle/>
          <a:p>
            <a:pPr marL="0" indent="0" algn="l">
              <a:buNone/>
            </a:pPr>
            <a:r>
              <a:rPr lang="en-US" b="1" i="0" dirty="0">
                <a:solidFill>
                  <a:schemeClr val="tx1"/>
                </a:solidFill>
                <a:effectLst/>
                <a:latin typeface="Calibri" panose="020F0502020204030204" pitchFamily="34" charset="0"/>
                <a:cs typeface="Calibri" panose="020F0502020204030204" pitchFamily="34" charset="0"/>
              </a:rPr>
              <a:t>Here are 5 of the most effective ways to help disaster/pandemic victims,</a:t>
            </a:r>
            <a:endParaRPr lang="en-US" b="0" i="0" dirty="0">
              <a:solidFill>
                <a:schemeClr val="tx1"/>
              </a:solidFill>
              <a:effectLst/>
              <a:latin typeface="Calibri" panose="020F0502020204030204" pitchFamily="34" charset="0"/>
              <a:cs typeface="Calibri" panose="020F0502020204030204" pitchFamily="34" charset="0"/>
            </a:endParaRPr>
          </a:p>
          <a:p>
            <a:r>
              <a:rPr lang="en-US" b="0" i="0" dirty="0">
                <a:solidFill>
                  <a:schemeClr val="tx1"/>
                </a:solidFill>
                <a:effectLst/>
                <a:latin typeface="Calibri" panose="020F0502020204030204" pitchFamily="34" charset="0"/>
                <a:cs typeface="Calibri" panose="020F0502020204030204" pitchFamily="34" charset="0"/>
              </a:rPr>
              <a:t>Plan a fundraiser. </a:t>
            </a:r>
          </a:p>
          <a:p>
            <a:r>
              <a:rPr lang="en-US" b="0" i="0" dirty="0">
                <a:solidFill>
                  <a:schemeClr val="tx1"/>
                </a:solidFill>
                <a:effectLst/>
                <a:latin typeface="Calibri" panose="020F0502020204030204" pitchFamily="34" charset="0"/>
                <a:cs typeface="Calibri" panose="020F0502020204030204" pitchFamily="34" charset="0"/>
              </a:rPr>
              <a:t>Send goods and supplies to the ones in affected areas. </a:t>
            </a:r>
          </a:p>
          <a:p>
            <a:r>
              <a:rPr lang="en-US" b="0" i="0" dirty="0">
                <a:solidFill>
                  <a:schemeClr val="tx1"/>
                </a:solidFill>
                <a:effectLst/>
                <a:latin typeface="Calibri" panose="020F0502020204030204" pitchFamily="34" charset="0"/>
                <a:cs typeface="Calibri" panose="020F0502020204030204" pitchFamily="34" charset="0"/>
              </a:rPr>
              <a:t>Ship supplies into recovery and evacuation zones. </a:t>
            </a:r>
          </a:p>
          <a:p>
            <a:r>
              <a:rPr lang="en-US" b="0" i="0" dirty="0">
                <a:solidFill>
                  <a:schemeClr val="tx1"/>
                </a:solidFill>
                <a:effectLst/>
                <a:latin typeface="Calibri" panose="020F0502020204030204" pitchFamily="34" charset="0"/>
                <a:cs typeface="Calibri" panose="020F0502020204030204" pitchFamily="34" charset="0"/>
              </a:rPr>
              <a:t>Give blood.</a:t>
            </a:r>
          </a:p>
          <a:p>
            <a:r>
              <a:rPr lang="en-US" b="0" i="0" dirty="0">
                <a:solidFill>
                  <a:schemeClr val="tx1"/>
                </a:solidFill>
                <a:effectLst/>
                <a:latin typeface="Calibri" panose="020F0502020204030204" pitchFamily="34" charset="0"/>
                <a:cs typeface="Calibri" panose="020F0502020204030204" pitchFamily="34" charset="0"/>
              </a:rPr>
              <a:t>Donate to accredited disaster relief organizations. </a:t>
            </a:r>
            <a:endParaRPr lang="en-US" dirty="0">
              <a:solidFill>
                <a:schemeClr val="tx1"/>
              </a:solidFill>
              <a:latin typeface="Calibri" panose="020F0502020204030204" pitchFamily="34" charset="0"/>
              <a:cs typeface="Calibri" panose="020F0502020204030204" pitchFamily="34" charset="0"/>
            </a:endParaRPr>
          </a:p>
          <a:p>
            <a:endParaRPr lang="en-US" b="0" i="0" dirty="0">
              <a:solidFill>
                <a:schemeClr val="tx1"/>
              </a:solidFill>
              <a:effectLst/>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188567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A7452249-0D0D-7940-5826-95AD1682BF8E}"/>
              </a:ext>
            </a:extLst>
          </p:cNvPr>
          <p:cNvPicPr>
            <a:picLocks noChangeAspect="1"/>
          </p:cNvPicPr>
          <p:nvPr/>
        </p:nvPicPr>
        <p:blipFill rotWithShape="1">
          <a:blip r:embed="rId2">
            <a:alphaModFix amt="40000"/>
          </a:blip>
          <a:srcRect b="6250"/>
          <a:stretch/>
        </p:blipFill>
        <p:spPr>
          <a:xfrm>
            <a:off x="20" y="10"/>
            <a:ext cx="12191980" cy="6857990"/>
          </a:xfrm>
          <a:prstGeom prst="rect">
            <a:avLst/>
          </a:prstGeom>
        </p:spPr>
      </p:pic>
      <p:sp>
        <p:nvSpPr>
          <p:cNvPr id="2" name="Title 1">
            <a:extLst>
              <a:ext uri="{FF2B5EF4-FFF2-40B4-BE49-F238E27FC236}">
                <a16:creationId xmlns:a16="http://schemas.microsoft.com/office/drawing/2014/main" id="{A9619C17-9E1F-6A6E-7189-E8362D079F42}"/>
              </a:ext>
            </a:extLst>
          </p:cNvPr>
          <p:cNvSpPr>
            <a:spLocks noGrp="1"/>
          </p:cNvSpPr>
          <p:nvPr>
            <p:ph type="title"/>
          </p:nvPr>
        </p:nvSpPr>
        <p:spPr>
          <a:xfrm>
            <a:off x="2231136" y="964692"/>
            <a:ext cx="7729728" cy="1188720"/>
          </a:xfrm>
          <a:noFill/>
          <a:ln>
            <a:solidFill>
              <a:srgbClr val="FFFFFF"/>
            </a:solidFill>
          </a:ln>
        </p:spPr>
        <p:txBody>
          <a:bodyPr>
            <a:normAutofit/>
          </a:bodyPr>
          <a:lstStyle/>
          <a:p>
            <a:r>
              <a:rPr lang="en-US" dirty="0">
                <a:solidFill>
                  <a:schemeClr val="tx1"/>
                </a:solidFill>
              </a:rPr>
              <a:t>Problem statement</a:t>
            </a:r>
          </a:p>
        </p:txBody>
      </p:sp>
      <p:sp>
        <p:nvSpPr>
          <p:cNvPr id="3" name="Content Placeholder 2">
            <a:extLst>
              <a:ext uri="{FF2B5EF4-FFF2-40B4-BE49-F238E27FC236}">
                <a16:creationId xmlns:a16="http://schemas.microsoft.com/office/drawing/2014/main" id="{E32DCF46-51AA-9B27-8C9E-F5F30CEBB9CD}"/>
              </a:ext>
            </a:extLst>
          </p:cNvPr>
          <p:cNvSpPr>
            <a:spLocks noGrp="1"/>
          </p:cNvSpPr>
          <p:nvPr>
            <p:ph idx="1"/>
          </p:nvPr>
        </p:nvSpPr>
        <p:spPr>
          <a:xfrm>
            <a:off x="812800" y="2954714"/>
            <a:ext cx="10566400" cy="3101983"/>
          </a:xfrm>
        </p:spPr>
        <p:txBody>
          <a:bodyPr>
            <a:normAutofit/>
          </a:bodyPr>
          <a:lstStyle/>
          <a:p>
            <a:pPr algn="just"/>
            <a:r>
              <a:rPr lang="en-US" dirty="0">
                <a:latin typeface="Calibri" panose="020F0502020204030204" pitchFamily="34" charset="0"/>
                <a:cs typeface="Calibri" panose="020F0502020204030204" pitchFamily="34" charset="0"/>
              </a:rPr>
              <a:t>We must make certain that we assist other countries in times of calamity or pandemic. </a:t>
            </a:r>
          </a:p>
          <a:p>
            <a:pPr algn="just"/>
            <a:r>
              <a:rPr lang="en-US" dirty="0">
                <a:latin typeface="Calibri" panose="020F0502020204030204" pitchFamily="34" charset="0"/>
                <a:cs typeface="Calibri" panose="020F0502020204030204" pitchFamily="34" charset="0"/>
              </a:rPr>
              <a:t>This can be made simple if there is indeed a method via which a country can request the support of its citizens or organizations to rebuild the devastated country.</a:t>
            </a:r>
          </a:p>
        </p:txBody>
      </p:sp>
    </p:spTree>
    <p:extLst>
      <p:ext uri="{BB962C8B-B14F-4D97-AF65-F5344CB8AC3E}">
        <p14:creationId xmlns:p14="http://schemas.microsoft.com/office/powerpoint/2010/main" val="380192267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68D95E73-F33A-818E-56ED-651723BE56E3}"/>
              </a:ext>
            </a:extLst>
          </p:cNvPr>
          <p:cNvPicPr>
            <a:picLocks noChangeAspect="1"/>
          </p:cNvPicPr>
          <p:nvPr/>
        </p:nvPicPr>
        <p:blipFill rotWithShape="1">
          <a:blip r:embed="rId2">
            <a:alphaModFix amt="40000"/>
          </a:blip>
          <a:srcRect b="6250"/>
          <a:stretch/>
        </p:blipFill>
        <p:spPr>
          <a:xfrm>
            <a:off x="20" y="10"/>
            <a:ext cx="12191980" cy="6857990"/>
          </a:xfrm>
          <a:prstGeom prst="rect">
            <a:avLst/>
          </a:prstGeom>
        </p:spPr>
      </p:pic>
      <p:sp>
        <p:nvSpPr>
          <p:cNvPr id="2" name="Title 1">
            <a:extLst>
              <a:ext uri="{FF2B5EF4-FFF2-40B4-BE49-F238E27FC236}">
                <a16:creationId xmlns:a16="http://schemas.microsoft.com/office/drawing/2014/main" id="{DB9D35F0-89D1-F1C1-C4F0-601FB0B3B0C0}"/>
              </a:ext>
            </a:extLst>
          </p:cNvPr>
          <p:cNvSpPr>
            <a:spLocks noGrp="1"/>
          </p:cNvSpPr>
          <p:nvPr>
            <p:ph type="title"/>
          </p:nvPr>
        </p:nvSpPr>
        <p:spPr>
          <a:xfrm>
            <a:off x="2231136" y="964692"/>
            <a:ext cx="7729728" cy="1188720"/>
          </a:xfrm>
          <a:noFill/>
          <a:ln>
            <a:solidFill>
              <a:srgbClr val="FFFFFF"/>
            </a:solidFill>
          </a:ln>
        </p:spPr>
        <p:txBody>
          <a:bodyPr>
            <a:normAutofit/>
          </a:bodyPr>
          <a:lstStyle/>
          <a:p>
            <a:r>
              <a:rPr lang="en-US" dirty="0">
                <a:solidFill>
                  <a:schemeClr val="tx1"/>
                </a:solidFill>
              </a:rPr>
              <a:t>OUR SOLUTION</a:t>
            </a:r>
          </a:p>
        </p:txBody>
      </p:sp>
      <p:sp>
        <p:nvSpPr>
          <p:cNvPr id="3" name="Content Placeholder 2">
            <a:extLst>
              <a:ext uri="{FF2B5EF4-FFF2-40B4-BE49-F238E27FC236}">
                <a16:creationId xmlns:a16="http://schemas.microsoft.com/office/drawing/2014/main" id="{075650E0-E1F0-4524-08E2-D95B00BD1859}"/>
              </a:ext>
            </a:extLst>
          </p:cNvPr>
          <p:cNvSpPr>
            <a:spLocks noGrp="1"/>
          </p:cNvSpPr>
          <p:nvPr>
            <p:ph idx="1"/>
          </p:nvPr>
        </p:nvSpPr>
        <p:spPr>
          <a:xfrm>
            <a:off x="782320" y="2619248"/>
            <a:ext cx="10627360" cy="3772916"/>
          </a:xfrm>
        </p:spPr>
        <p:txBody>
          <a:bodyPr>
            <a:normAutofit/>
          </a:bodyPr>
          <a:lstStyle/>
          <a:p>
            <a:pPr algn="just"/>
            <a:r>
              <a:rPr lang="en-US" b="0" i="0" dirty="0">
                <a:solidFill>
                  <a:schemeClr val="tx1"/>
                </a:solidFill>
                <a:effectLst/>
                <a:latin typeface="Calibri" panose="020F0502020204030204" pitchFamily="34" charset="0"/>
              </a:rPr>
              <a:t>Multiple countries can help each other in cases of natural disaster like earthquakes, floods etc., Pandemic or any other medical emergencies</a:t>
            </a:r>
            <a:endParaRPr lang="en-US" dirty="0">
              <a:solidFill>
                <a:schemeClr val="tx1"/>
              </a:solidFill>
              <a:latin typeface="Calibri" panose="020F0502020204030204" pitchFamily="34" charset="0"/>
              <a:cs typeface="Calibri" panose="020F0502020204030204" pitchFamily="34" charset="0"/>
            </a:endParaRPr>
          </a:p>
          <a:p>
            <a:pPr algn="just"/>
            <a:r>
              <a:rPr lang="en-US" dirty="0">
                <a:solidFill>
                  <a:schemeClr val="tx1"/>
                </a:solidFill>
                <a:latin typeface="Calibri" panose="020F0502020204030204" pitchFamily="34" charset="0"/>
                <a:cs typeface="Calibri" panose="020F0502020204030204" pitchFamily="34" charset="0"/>
              </a:rPr>
              <a:t>Inventory Management System designed to assist and provide aid to numerous countries or regions when needed by monitoring supply and demand.</a:t>
            </a:r>
          </a:p>
          <a:p>
            <a:pPr algn="just"/>
            <a:r>
              <a:rPr lang="en-US" dirty="0">
                <a:solidFill>
                  <a:schemeClr val="tx1"/>
                </a:solidFill>
                <a:latin typeface="Calibri" panose="020F0502020204030204" pitchFamily="34" charset="0"/>
                <a:cs typeface="Calibri" panose="020F0502020204030204" pitchFamily="34" charset="0"/>
              </a:rPr>
              <a:t>In the event of a pandemic, this application will take care of all medical equipment and vaccinations required in certain hospitals.</a:t>
            </a:r>
          </a:p>
          <a:p>
            <a:pPr algn="just"/>
            <a:r>
              <a:rPr lang="en-US" dirty="0">
                <a:solidFill>
                  <a:schemeClr val="tx1"/>
                </a:solidFill>
                <a:latin typeface="Calibri" panose="020F0502020204030204" pitchFamily="34" charset="0"/>
                <a:cs typeface="Calibri" panose="020F0502020204030204" pitchFamily="34" charset="0"/>
              </a:rPr>
              <a:t>In the event of a natural disaster, many companies such as supermarket chains and textile merchants, as well as individual donors who wish to donate food or other valuable products, can do so, which will be of additional support to those in need.</a:t>
            </a:r>
          </a:p>
          <a:p>
            <a:pPr algn="just"/>
            <a:r>
              <a:rPr lang="en-US" dirty="0">
                <a:solidFill>
                  <a:schemeClr val="tx1"/>
                </a:solidFill>
                <a:latin typeface="Calibri" panose="020F0502020204030204" pitchFamily="34" charset="0"/>
                <a:cs typeface="Calibri" panose="020F0502020204030204" pitchFamily="34" charset="0"/>
              </a:rPr>
              <a:t>We may also require transportation/ambulances to evacuate individuals in the event of floods, earthquakes, tornadoes, and other natural disasters.</a:t>
            </a:r>
          </a:p>
        </p:txBody>
      </p:sp>
    </p:spTree>
    <p:extLst>
      <p:ext uri="{BB962C8B-B14F-4D97-AF65-F5344CB8AC3E}">
        <p14:creationId xmlns:p14="http://schemas.microsoft.com/office/powerpoint/2010/main" val="2824361478"/>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BD2F3561-8A06-8B42-4286-FC53B3CA8696}"/>
              </a:ext>
            </a:extLst>
          </p:cNvPr>
          <p:cNvPicPr>
            <a:picLocks noChangeAspect="1"/>
          </p:cNvPicPr>
          <p:nvPr/>
        </p:nvPicPr>
        <p:blipFill rotWithShape="1">
          <a:blip r:embed="rId2">
            <a:alphaModFix amt="40000"/>
          </a:blip>
          <a:srcRect b="6250"/>
          <a:stretch/>
        </p:blipFill>
        <p:spPr>
          <a:xfrm>
            <a:off x="20" y="10"/>
            <a:ext cx="12191980" cy="6857990"/>
          </a:xfrm>
          <a:prstGeom prst="rect">
            <a:avLst/>
          </a:prstGeom>
        </p:spPr>
      </p:pic>
      <p:sp>
        <p:nvSpPr>
          <p:cNvPr id="2" name="Title 1">
            <a:extLst>
              <a:ext uri="{FF2B5EF4-FFF2-40B4-BE49-F238E27FC236}">
                <a16:creationId xmlns:a16="http://schemas.microsoft.com/office/drawing/2014/main" id="{A1AB88D6-D8D8-5A66-EDCA-B9A122928969}"/>
              </a:ext>
            </a:extLst>
          </p:cNvPr>
          <p:cNvSpPr>
            <a:spLocks noGrp="1"/>
          </p:cNvSpPr>
          <p:nvPr>
            <p:ph type="title"/>
          </p:nvPr>
        </p:nvSpPr>
        <p:spPr>
          <a:xfrm>
            <a:off x="2231136" y="964692"/>
            <a:ext cx="7729728" cy="1188720"/>
          </a:xfrm>
          <a:noFill/>
          <a:ln>
            <a:solidFill>
              <a:srgbClr val="FFFFFF"/>
            </a:solidFill>
          </a:ln>
        </p:spPr>
        <p:txBody>
          <a:bodyPr>
            <a:normAutofit/>
          </a:bodyPr>
          <a:lstStyle/>
          <a:p>
            <a:r>
              <a:rPr lang="en-US" dirty="0">
                <a:solidFill>
                  <a:schemeClr val="tx1"/>
                </a:solidFill>
              </a:rPr>
              <a:t>OBJECT MODEL</a:t>
            </a:r>
          </a:p>
        </p:txBody>
      </p:sp>
      <p:pic>
        <p:nvPicPr>
          <p:cNvPr id="6" name="Content Placeholder 5" descr="Diagram&#10;&#10;Description automatically generated with low confidence">
            <a:extLst>
              <a:ext uri="{FF2B5EF4-FFF2-40B4-BE49-F238E27FC236}">
                <a16:creationId xmlns:a16="http://schemas.microsoft.com/office/drawing/2014/main" id="{B6179AA3-E041-B7D4-E52C-4E088A157FE2}"/>
              </a:ext>
            </a:extLst>
          </p:cNvPr>
          <p:cNvPicPr>
            <a:picLocks noGrp="1" noChangeAspect="1"/>
          </p:cNvPicPr>
          <p:nvPr>
            <p:ph idx="1"/>
          </p:nvPr>
        </p:nvPicPr>
        <p:blipFill>
          <a:blip r:embed="rId3"/>
          <a:stretch>
            <a:fillRect/>
          </a:stretch>
        </p:blipFill>
        <p:spPr>
          <a:xfrm>
            <a:off x="1016000" y="2638425"/>
            <a:ext cx="10312400" cy="3823335"/>
          </a:xfrm>
        </p:spPr>
      </p:pic>
    </p:spTree>
    <p:extLst>
      <p:ext uri="{BB962C8B-B14F-4D97-AF65-F5344CB8AC3E}">
        <p14:creationId xmlns:p14="http://schemas.microsoft.com/office/powerpoint/2010/main" val="207883740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6477A4C9-471E-D23E-DC14-AC88D5CD58AB}"/>
              </a:ext>
            </a:extLst>
          </p:cNvPr>
          <p:cNvPicPr>
            <a:picLocks noChangeAspect="1"/>
          </p:cNvPicPr>
          <p:nvPr/>
        </p:nvPicPr>
        <p:blipFill rotWithShape="1">
          <a:blip r:embed="rId2">
            <a:alphaModFix amt="40000"/>
          </a:blip>
          <a:srcRect b="6250"/>
          <a:stretch/>
        </p:blipFill>
        <p:spPr>
          <a:xfrm>
            <a:off x="20" y="10"/>
            <a:ext cx="12191980" cy="6857990"/>
          </a:xfrm>
          <a:prstGeom prst="rect">
            <a:avLst/>
          </a:prstGeom>
        </p:spPr>
      </p:pic>
      <p:sp>
        <p:nvSpPr>
          <p:cNvPr id="2" name="Title 1">
            <a:extLst>
              <a:ext uri="{FF2B5EF4-FFF2-40B4-BE49-F238E27FC236}">
                <a16:creationId xmlns:a16="http://schemas.microsoft.com/office/drawing/2014/main" id="{15B5305C-D03D-9CD5-0108-F39332FA0142}"/>
              </a:ext>
            </a:extLst>
          </p:cNvPr>
          <p:cNvSpPr>
            <a:spLocks noGrp="1"/>
          </p:cNvSpPr>
          <p:nvPr>
            <p:ph type="title"/>
          </p:nvPr>
        </p:nvSpPr>
        <p:spPr>
          <a:xfrm>
            <a:off x="2231136" y="964692"/>
            <a:ext cx="7729728" cy="1188720"/>
          </a:xfrm>
          <a:noFill/>
          <a:ln>
            <a:solidFill>
              <a:srgbClr val="FFFFFF"/>
            </a:solidFill>
          </a:ln>
        </p:spPr>
        <p:txBody>
          <a:bodyPr>
            <a:normAutofit/>
          </a:bodyPr>
          <a:lstStyle/>
          <a:p>
            <a:r>
              <a:rPr lang="en-US" dirty="0">
                <a:solidFill>
                  <a:schemeClr val="tx1"/>
                </a:solidFill>
              </a:rPr>
              <a:t>ENTERPRISES AND ORGANIZATIONS</a:t>
            </a:r>
          </a:p>
        </p:txBody>
      </p:sp>
      <p:sp>
        <p:nvSpPr>
          <p:cNvPr id="3" name="Content Placeholder 2">
            <a:extLst>
              <a:ext uri="{FF2B5EF4-FFF2-40B4-BE49-F238E27FC236}">
                <a16:creationId xmlns:a16="http://schemas.microsoft.com/office/drawing/2014/main" id="{AB7DBD52-A21B-F41C-39D3-023EABA03826}"/>
              </a:ext>
            </a:extLst>
          </p:cNvPr>
          <p:cNvSpPr>
            <a:spLocks noGrp="1"/>
          </p:cNvSpPr>
          <p:nvPr>
            <p:ph idx="1"/>
          </p:nvPr>
        </p:nvSpPr>
        <p:spPr>
          <a:xfrm>
            <a:off x="723900" y="2638044"/>
            <a:ext cx="10617200" cy="3711956"/>
          </a:xfrm>
        </p:spPr>
        <p:txBody>
          <a:bodyPr>
            <a:normAutofit/>
          </a:bodyPr>
          <a:lstStyle/>
          <a:p>
            <a:r>
              <a:rPr lang="en-US" dirty="0">
                <a:latin typeface="Calibri" panose="020F0502020204030204" pitchFamily="34" charset="0"/>
                <a:cs typeface="Calibri" panose="020F0502020204030204" pitchFamily="34" charset="0"/>
              </a:rPr>
              <a:t>Governments and non-governmental organizations (NGOs) can create and send requests to other organizations as needed.</a:t>
            </a:r>
          </a:p>
          <a:p>
            <a:r>
              <a:rPr lang="en-US" dirty="0">
                <a:latin typeface="Calibri" panose="020F0502020204030204" pitchFamily="34" charset="0"/>
                <a:cs typeface="Calibri" panose="020F0502020204030204" pitchFamily="34" charset="0"/>
              </a:rPr>
              <a:t>Organizations can declare what they are willing to contribute as well as how much they have available.</a:t>
            </a:r>
          </a:p>
          <a:p>
            <a:r>
              <a:rPr lang="en-US" dirty="0">
                <a:latin typeface="Calibri" panose="020F0502020204030204" pitchFamily="34" charset="0"/>
                <a:cs typeface="Calibri" panose="020F0502020204030204" pitchFamily="34" charset="0"/>
              </a:rPr>
              <a:t>Based on their inventory availability, organizations could approve or reject requests received from the government or admin.</a:t>
            </a:r>
          </a:p>
          <a:p>
            <a:r>
              <a:rPr lang="en-US" dirty="0">
                <a:latin typeface="Calibri" panose="020F0502020204030204" pitchFamily="34" charset="0"/>
                <a:cs typeface="Calibri" panose="020F0502020204030204" pitchFamily="34" charset="0"/>
              </a:rPr>
              <a:t>It is permissible for organizations to seek assistance from other organizations.</a:t>
            </a:r>
          </a:p>
        </p:txBody>
      </p:sp>
    </p:spTree>
    <p:extLst>
      <p:ext uri="{BB962C8B-B14F-4D97-AF65-F5344CB8AC3E}">
        <p14:creationId xmlns:p14="http://schemas.microsoft.com/office/powerpoint/2010/main" val="18052740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atellite view of the Earth">
            <a:extLst>
              <a:ext uri="{FF2B5EF4-FFF2-40B4-BE49-F238E27FC236}">
                <a16:creationId xmlns:a16="http://schemas.microsoft.com/office/drawing/2014/main" id="{D09F0119-D72F-A0EE-D573-CC4E9C6ECDF8}"/>
              </a:ext>
            </a:extLst>
          </p:cNvPr>
          <p:cNvPicPr>
            <a:picLocks noChangeAspect="1"/>
          </p:cNvPicPr>
          <p:nvPr/>
        </p:nvPicPr>
        <p:blipFill rotWithShape="1">
          <a:blip r:embed="rId2">
            <a:alphaModFix amt="40000"/>
          </a:blip>
          <a:srcRect b="6250"/>
          <a:stretch/>
        </p:blipFill>
        <p:spPr>
          <a:xfrm>
            <a:off x="20" y="10"/>
            <a:ext cx="12191980" cy="6857990"/>
          </a:xfrm>
          <a:prstGeom prst="rect">
            <a:avLst/>
          </a:prstGeom>
        </p:spPr>
      </p:pic>
      <p:sp>
        <p:nvSpPr>
          <p:cNvPr id="7" name="Content Placeholder 2">
            <a:extLst>
              <a:ext uri="{FF2B5EF4-FFF2-40B4-BE49-F238E27FC236}">
                <a16:creationId xmlns:a16="http://schemas.microsoft.com/office/drawing/2014/main" id="{6405BAC2-74BB-92D2-2C21-03735B9D27B6}"/>
              </a:ext>
            </a:extLst>
          </p:cNvPr>
          <p:cNvSpPr txBox="1">
            <a:spLocks noGrp="1"/>
          </p:cNvSpPr>
          <p:nvPr>
            <p:ph idx="1"/>
          </p:nvPr>
        </p:nvSpPr>
        <p:spPr>
          <a:xfrm>
            <a:off x="660400" y="803275"/>
            <a:ext cx="10769600" cy="4937125"/>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latin typeface="Calibri" panose="020F0502020204030204" pitchFamily="34" charset="0"/>
                <a:cs typeface="Calibri" panose="020F0502020204030204" pitchFamily="34" charset="0"/>
              </a:rPr>
              <a:t>We have four Enterprises,</a:t>
            </a:r>
          </a:p>
          <a:p>
            <a:pPr>
              <a:buFont typeface="Wingdings" panose="05000000000000000000" pitchFamily="2" charset="2"/>
              <a:buChar char="v"/>
            </a:pPr>
            <a:r>
              <a:rPr lang="en-US" dirty="0">
                <a:latin typeface="Calibri" panose="020F0502020204030204" pitchFamily="34" charset="0"/>
                <a:cs typeface="Calibri" panose="020F0502020204030204" pitchFamily="34" charset="0"/>
              </a:rPr>
              <a:t> Government</a:t>
            </a:r>
          </a:p>
          <a:p>
            <a:pPr>
              <a:buFont typeface="Wingdings" panose="05000000000000000000" pitchFamily="2" charset="2"/>
              <a:buChar char="v"/>
            </a:pPr>
            <a:r>
              <a:rPr lang="en-US" dirty="0">
                <a:latin typeface="Calibri" panose="020F0502020204030204" pitchFamily="34" charset="0"/>
                <a:cs typeface="Calibri" panose="020F0502020204030204" pitchFamily="34" charset="0"/>
              </a:rPr>
              <a:t> Medical</a:t>
            </a:r>
          </a:p>
          <a:p>
            <a:pPr>
              <a:buFont typeface="Wingdings" panose="05000000000000000000" pitchFamily="2" charset="2"/>
              <a:buChar char="v"/>
            </a:pPr>
            <a:r>
              <a:rPr lang="en-US" dirty="0">
                <a:latin typeface="Calibri" panose="020F0502020204030204" pitchFamily="34" charset="0"/>
                <a:cs typeface="Calibri" panose="020F0502020204030204" pitchFamily="34" charset="0"/>
              </a:rPr>
              <a:t> Warehousing</a:t>
            </a:r>
          </a:p>
          <a:p>
            <a:pPr>
              <a:buFont typeface="Wingdings" panose="05000000000000000000" pitchFamily="2" charset="2"/>
              <a:buChar char="v"/>
            </a:pPr>
            <a:r>
              <a:rPr lang="en-US" dirty="0">
                <a:latin typeface="Calibri" panose="020F0502020204030204" pitchFamily="34" charset="0"/>
                <a:cs typeface="Calibri" panose="020F0502020204030204" pitchFamily="34" charset="0"/>
              </a:rPr>
              <a:t> Voluntary</a:t>
            </a:r>
          </a:p>
          <a:p>
            <a:pPr marL="0" indent="0">
              <a:buNone/>
            </a:pPr>
            <a:endParaRPr lang="en-US" dirty="0">
              <a:latin typeface="Calibri" panose="020F0502020204030204" pitchFamily="34" charset="0"/>
              <a:cs typeface="Calibri" panose="020F0502020204030204" pitchFamily="34" charset="0"/>
            </a:endParaRPr>
          </a:p>
          <a:p>
            <a:pPr marL="0" indent="0">
              <a:buNone/>
            </a:pPr>
            <a:r>
              <a:rPr lang="en-US" dirty="0">
                <a:latin typeface="Calibri" panose="020F0502020204030204" pitchFamily="34" charset="0"/>
                <a:cs typeface="Calibri" panose="020F0502020204030204" pitchFamily="34" charset="0"/>
              </a:rPr>
              <a:t>And twelve Organizations,</a:t>
            </a:r>
          </a:p>
        </p:txBody>
      </p:sp>
      <p:graphicFrame>
        <p:nvGraphicFramePr>
          <p:cNvPr id="10" name="Content Placeholder 3">
            <a:extLst>
              <a:ext uri="{FF2B5EF4-FFF2-40B4-BE49-F238E27FC236}">
                <a16:creationId xmlns:a16="http://schemas.microsoft.com/office/drawing/2014/main" id="{95CEECBB-910C-2A08-E8D3-A7E7C9C6DA05}"/>
              </a:ext>
            </a:extLst>
          </p:cNvPr>
          <p:cNvGraphicFramePr/>
          <p:nvPr>
            <p:extLst>
              <p:ext uri="{D42A27DB-BD31-4B8C-83A1-F6EECF244321}">
                <p14:modId xmlns:p14="http://schemas.microsoft.com/office/powerpoint/2010/main" val="655774835"/>
              </p:ext>
            </p:extLst>
          </p:nvPr>
        </p:nvGraphicFramePr>
        <p:xfrm>
          <a:off x="4622801" y="803275"/>
          <a:ext cx="5985766" cy="4937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22091632"/>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2.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Parcel design</Template>
  <TotalTime>403</TotalTime>
  <Words>850</Words>
  <Application>Microsoft Office PowerPoint</Application>
  <PresentationFormat>Widescreen</PresentationFormat>
  <Paragraphs>108</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Gill Sans MT</vt:lpstr>
      <vt:lpstr>Wingdings</vt:lpstr>
      <vt:lpstr>Parcel</vt:lpstr>
      <vt:lpstr>INVENTORY MANAGEMENT system</vt:lpstr>
      <vt:lpstr>TEAM MEMBERS</vt:lpstr>
      <vt:lpstr>INTRODUCTION</vt:lpstr>
      <vt:lpstr>PowerPoint Presentation</vt:lpstr>
      <vt:lpstr>Problem statement</vt:lpstr>
      <vt:lpstr>OUR SOLUTION</vt:lpstr>
      <vt:lpstr>OBJECT MODEL</vt:lpstr>
      <vt:lpstr>ENTERPRISES AND ORGANIZATIONS</vt:lpstr>
      <vt:lpstr>PowerPoint Presentation</vt:lpstr>
      <vt:lpstr>USER ROLES</vt:lpstr>
      <vt:lpstr>USER ROLES</vt:lpstr>
      <vt:lpstr>UI SCREENS</vt:lpstr>
      <vt:lpstr>PowerPoint Presentation</vt:lpstr>
      <vt:lpstr>PowerPoint Presentation</vt:lpstr>
      <vt:lpstr>PowerPoint Presentation</vt:lpstr>
      <vt:lpstr>PowerPoint Presentation</vt:lpstr>
      <vt:lpstr>PowerPoint Presentation</vt:lpstr>
      <vt:lpstr>key FEATURES - email</vt:lpstr>
      <vt:lpstr> key features - ANALYTICS CHART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INVENTORY MANAGEMENT system</dc:title>
  <dc:creator>Sai Srujan Penta</dc:creator>
  <cp:lastModifiedBy>Sai Srujan Penta</cp:lastModifiedBy>
  <cp:revision>12</cp:revision>
  <dcterms:created xsi:type="dcterms:W3CDTF">2022-05-01T20:36:50Z</dcterms:created>
  <dcterms:modified xsi:type="dcterms:W3CDTF">2022-05-02T03:27:32Z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